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56" r:id="rId2"/>
    <p:sldId id="257" r:id="rId3"/>
  </p:sldIdLst>
  <p:sldSz cx="6858000" cy="9144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6295"/>
    <a:srgbClr val="45B7EB"/>
    <a:srgbClr val="036672"/>
    <a:srgbClr val="336699"/>
    <a:srgbClr val="036671"/>
    <a:srgbClr val="167CB1"/>
    <a:srgbClr val="1D3C61"/>
    <a:srgbClr val="0069AA"/>
    <a:srgbClr val="98B8DC"/>
    <a:srgbClr val="FDB8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620"/>
    <p:restoredTop sz="94660"/>
  </p:normalViewPr>
  <p:slideViewPr>
    <p:cSldViewPr>
      <p:cViewPr varScale="1">
        <p:scale>
          <a:sx n="83" d="100"/>
          <a:sy n="83" d="100"/>
        </p:scale>
        <p:origin x="2214"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39"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FF0E710D-4FFD-4D46-AF78-E5B33C2AB344}" type="datetimeFigureOut">
              <a:rPr lang="en-US"/>
              <a:pPr>
                <a:defRPr/>
              </a:pPr>
              <a:t>6/28/2019</a:t>
            </a:fld>
            <a:endParaRPr lang="en-US"/>
          </a:p>
        </p:txBody>
      </p:sp>
      <p:sp>
        <p:nvSpPr>
          <p:cNvPr id="4" name="Slide Image Placeholder 3"/>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6" y="4416428"/>
            <a:ext cx="5607050" cy="4183063"/>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2"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339"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94A0F121-86CB-4DF0-B120-B678C2BA4401}" type="slidenum">
              <a:rPr lang="en-US"/>
              <a:pPr>
                <a:defRPr/>
              </a:pPr>
              <a:t>‹#›</a:t>
            </a:fld>
            <a:endParaRPr lang="en-US"/>
          </a:p>
        </p:txBody>
      </p:sp>
    </p:spTree>
    <p:extLst>
      <p:ext uri="{BB962C8B-B14F-4D97-AF65-F5344CB8AC3E}">
        <p14:creationId xmlns:p14="http://schemas.microsoft.com/office/powerpoint/2010/main" val="12995113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1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1F3B557-C703-4CCC-BD58-EF4711BB1F90}" type="slidenum">
              <a:rPr lang="en-US" smtClean="0"/>
              <a:pPr fontAlgn="base">
                <a:spcBef>
                  <a:spcPct val="0"/>
                </a:spcBef>
                <a:spcAft>
                  <a:spcPct val="0"/>
                </a:spcAft>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1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1F3B557-C703-4CCC-BD58-EF4711BB1F90}" type="slidenum">
              <a:rPr lang="en-US" smtClean="0"/>
              <a:pPr fontAlgn="base">
                <a:spcBef>
                  <a:spcPct val="0"/>
                </a:spcBef>
                <a:spcAft>
                  <a:spcPct val="0"/>
                </a:spcAft>
                <a:defRPr/>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6439C79A-A857-4C9F-8878-CDCA582A66B0}" type="datetimeFigureOut">
              <a:rPr lang="en-US"/>
              <a:pPr>
                <a:defRPr/>
              </a:pPr>
              <a:t>6/28/2019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2D34445-F251-4596-AAE3-BDEF238217D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DA07FDD-73F8-4806-B951-85A146479A65}" type="datetimeFigureOut">
              <a:rPr lang="en-US"/>
              <a:pPr>
                <a:defRPr/>
              </a:pPr>
              <a:t>6/28/2019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3F393FF-49B2-45ED-A0E8-54E18EE3415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3FAACC1-A098-4BE3-B125-4C17CFB2E16B}" type="datetimeFigureOut">
              <a:rPr lang="en-US"/>
              <a:pPr>
                <a:defRPr/>
              </a:pPr>
              <a:t>6/28/2019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8CBD0BB-B672-44FF-8F88-D0987223160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B6F968D-C4BF-4F17-B4C6-3AF06215A237}" type="datetimeFigureOut">
              <a:rPr lang="en-US"/>
              <a:pPr>
                <a:defRPr/>
              </a:pPr>
              <a:t>6/28/2019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4A57F69-E5FF-423C-9781-418AAD405A0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80A09429-966B-40F1-9034-C69BA6209022}" type="datetimeFigureOut">
              <a:rPr lang="en-US"/>
              <a:pPr>
                <a:defRPr/>
              </a:pPr>
              <a:t>6/28/2019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CA4BAE-316E-4DD5-BF04-4B461BAD7B5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EF18B92A-1F55-49D5-BA00-56D7AD7A17FF}" type="datetimeFigureOut">
              <a:rPr lang="en-US"/>
              <a:pPr>
                <a:defRPr/>
              </a:pPr>
              <a:t>6/28/2019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73267B8-4525-4EA4-B87C-AFE470A8467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CACD5308-069C-49D0-B7E7-38A75902AB2C}" type="datetimeFigureOut">
              <a:rPr lang="en-US"/>
              <a:pPr>
                <a:defRPr/>
              </a:pPr>
              <a:t>6/28/2019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89C39A4-E229-42EA-B99F-C8DBA323B99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024BB382-2CDE-495B-8E20-A345BA1F9352}" type="datetimeFigureOut">
              <a:rPr lang="en-US"/>
              <a:pPr>
                <a:defRPr/>
              </a:pPr>
              <a:t>6/28/2019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2658C05-670A-4E72-AC13-BCDCFB08EB7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93FF911-5EB6-4E6F-A22C-02C0B929E3B6}" type="datetimeFigureOut">
              <a:rPr lang="en-US"/>
              <a:pPr>
                <a:defRPr/>
              </a:pPr>
              <a:t>6/28/2019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35E416C-0C4F-4A0E-A7F7-878C36190E7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40ACD17-C22F-4EAC-BC78-9E7EBA933543}" type="datetimeFigureOut">
              <a:rPr lang="en-US"/>
              <a:pPr>
                <a:defRPr/>
              </a:pPr>
              <a:t>6/28/2019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A455798-1C3B-4404-B846-0041B207D7B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EC34611-70EF-4985-9EFA-23F959F6ABE2}" type="datetimeFigureOut">
              <a:rPr lang="en-US"/>
              <a:pPr>
                <a:defRPr/>
              </a:pPr>
              <a:t>6/28/2019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9FD3A23-95B9-428F-B8F0-8E38C0F521D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42900" y="366713"/>
            <a:ext cx="61722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342900" y="2133600"/>
            <a:ext cx="6172200" cy="6034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08516FD-29C4-40CB-89FD-A87A5169DBA1}" type="datetimeFigureOut">
              <a:rPr lang="en-US"/>
              <a:pPr>
                <a:defRPr/>
              </a:pPr>
              <a:t>6/28/2019</a:t>
            </a:fld>
            <a:endParaRPr lang="en-US"/>
          </a:p>
        </p:txBody>
      </p:sp>
      <p:sp>
        <p:nvSpPr>
          <p:cNvPr id="5" name="Footer Placeholder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645D4104-3FD1-4A9A-831D-6E0E4CE70AD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png"/><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6.emf"/><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Box 6"/>
          <p:cNvSpPr txBox="1">
            <a:spLocks noChangeArrowheads="1"/>
          </p:cNvSpPr>
          <p:nvPr/>
        </p:nvSpPr>
        <p:spPr bwMode="auto">
          <a:xfrm>
            <a:off x="4114800" y="619780"/>
            <a:ext cx="2514600" cy="523220"/>
          </a:xfrm>
          <a:prstGeom prst="rect">
            <a:avLst/>
          </a:prstGeom>
          <a:noFill/>
          <a:ln w="9525">
            <a:noFill/>
            <a:miter lim="800000"/>
            <a:headEnd/>
            <a:tailEnd/>
          </a:ln>
        </p:spPr>
        <p:txBody>
          <a:bodyPr wrap="square">
            <a:spAutoFit/>
          </a:bodyPr>
          <a:lstStyle/>
          <a:p>
            <a:pPr algn="ctr"/>
            <a:r>
              <a:rPr lang="en-US" sz="1400" b="1" dirty="0">
                <a:solidFill>
                  <a:schemeClr val="bg1"/>
                </a:solidFill>
                <a:latin typeface="Tahoma" pitchFamily="34" charset="0"/>
                <a:cs typeface="Tahoma" pitchFamily="34" charset="0"/>
              </a:rPr>
              <a:t>INVESTOR FACT SHEET</a:t>
            </a:r>
          </a:p>
          <a:p>
            <a:pPr algn="ctr"/>
            <a:r>
              <a:rPr lang="en-US" sz="1400" b="1" dirty="0">
                <a:solidFill>
                  <a:schemeClr val="bg1"/>
                </a:solidFill>
                <a:latin typeface="Tahoma" pitchFamily="34" charset="0"/>
                <a:cs typeface="Tahoma" pitchFamily="34" charset="0"/>
              </a:rPr>
              <a:t>October 2011</a:t>
            </a:r>
          </a:p>
        </p:txBody>
      </p:sp>
      <p:sp>
        <p:nvSpPr>
          <p:cNvPr id="212" name="TextBox 211"/>
          <p:cNvSpPr txBox="1"/>
          <p:nvPr/>
        </p:nvSpPr>
        <p:spPr>
          <a:xfrm>
            <a:off x="133350" y="76201"/>
            <a:ext cx="1944832" cy="8725466"/>
          </a:xfrm>
          <a:prstGeom prst="rect">
            <a:avLst/>
          </a:prstGeom>
          <a:solidFill>
            <a:srgbClr val="167CB1"/>
          </a:solidFill>
        </p:spPr>
        <p:txBody>
          <a:bodyPr wrap="square">
            <a:spAutoFit/>
          </a:bodyPr>
          <a:lstStyle/>
          <a:p>
            <a:pPr fontAlgn="auto">
              <a:spcBef>
                <a:spcPts val="0"/>
              </a:spcBef>
              <a:spcAft>
                <a:spcPts val="0"/>
              </a:spcAft>
              <a:defRPr/>
            </a:pPr>
            <a:endParaRPr lang="en-US" sz="900" dirty="0">
              <a:solidFill>
                <a:schemeClr val="bg1"/>
              </a:solidFill>
              <a:latin typeface="+mn-lt"/>
              <a:cs typeface="Times New Roman" pitchFamily="18" charset="0"/>
            </a:endParaRPr>
          </a:p>
          <a:p>
            <a:r>
              <a:rPr lang="en-US" sz="1200" b="1" dirty="0" err="1">
                <a:solidFill>
                  <a:schemeClr val="bg1"/>
                </a:solidFill>
                <a:latin typeface="+mn-lt"/>
                <a:cs typeface="Arial" pitchFamily="34" charset="0"/>
              </a:rPr>
              <a:t>Lipocine</a:t>
            </a:r>
            <a:r>
              <a:rPr lang="en-US" sz="1200" b="1" dirty="0">
                <a:solidFill>
                  <a:schemeClr val="bg1"/>
                </a:solidFill>
                <a:latin typeface="+mn-lt"/>
                <a:cs typeface="Arial" pitchFamily="34" charset="0"/>
              </a:rPr>
              <a:t> Inc.</a:t>
            </a:r>
            <a:endParaRPr lang="en-US" sz="1200" dirty="0">
              <a:solidFill>
                <a:schemeClr val="bg1"/>
              </a:solidFill>
              <a:latin typeface="+mn-lt"/>
              <a:cs typeface="Arial" pitchFamily="34" charset="0"/>
            </a:endParaRPr>
          </a:p>
          <a:p>
            <a:r>
              <a:rPr lang="en-US" sz="900" b="1" dirty="0">
                <a:solidFill>
                  <a:schemeClr val="bg1"/>
                </a:solidFill>
                <a:latin typeface="+mn-lt"/>
                <a:cs typeface="Arial" pitchFamily="34" charset="0"/>
              </a:rPr>
              <a:t>FACT SHEET</a:t>
            </a:r>
            <a:endParaRPr lang="en-US" sz="900" dirty="0">
              <a:solidFill>
                <a:schemeClr val="bg1"/>
              </a:solidFill>
              <a:latin typeface="+mn-lt"/>
              <a:cs typeface="Arial" pitchFamily="34" charset="0"/>
            </a:endParaRPr>
          </a:p>
          <a:p>
            <a:r>
              <a:rPr lang="en-US" sz="900" dirty="0">
                <a:solidFill>
                  <a:schemeClr val="bg1"/>
                </a:solidFill>
                <a:latin typeface="+mn-lt"/>
                <a:cs typeface="Arial" pitchFamily="34" charset="0"/>
              </a:rPr>
              <a:t>(as of July 1, 2019)</a:t>
            </a:r>
          </a:p>
          <a:p>
            <a:r>
              <a:rPr lang="en-US" sz="900" dirty="0">
                <a:solidFill>
                  <a:schemeClr val="bg1"/>
                </a:solidFill>
                <a:latin typeface="+mn-lt"/>
                <a:cs typeface="Arial" pitchFamily="34" charset="0"/>
              </a:rPr>
              <a:t> </a:t>
            </a:r>
          </a:p>
          <a:p>
            <a:r>
              <a:rPr lang="en-US" sz="900" b="1" dirty="0">
                <a:solidFill>
                  <a:schemeClr val="bg1"/>
                </a:solidFill>
                <a:latin typeface="+mn-lt"/>
                <a:cs typeface="Arial" pitchFamily="34" charset="0"/>
              </a:rPr>
              <a:t>TICKER</a:t>
            </a:r>
            <a:endParaRPr lang="en-US" sz="900" dirty="0">
              <a:solidFill>
                <a:schemeClr val="bg1"/>
              </a:solidFill>
              <a:latin typeface="+mn-lt"/>
              <a:cs typeface="Arial" pitchFamily="34" charset="0"/>
            </a:endParaRPr>
          </a:p>
          <a:p>
            <a:r>
              <a:rPr lang="en-US" sz="900" dirty="0">
                <a:solidFill>
                  <a:schemeClr val="bg1"/>
                </a:solidFill>
                <a:latin typeface="+mn-lt"/>
                <a:cs typeface="Arial" pitchFamily="34" charset="0"/>
              </a:rPr>
              <a:t>NASDAQ: LPCN</a:t>
            </a:r>
          </a:p>
          <a:p>
            <a:endParaRPr lang="en-US" sz="900" dirty="0">
              <a:solidFill>
                <a:schemeClr val="bg1"/>
              </a:solidFill>
              <a:latin typeface="+mn-lt"/>
              <a:cs typeface="Arial" pitchFamily="34" charset="0"/>
            </a:endParaRPr>
          </a:p>
          <a:p>
            <a:endParaRPr lang="en-US" sz="900" dirty="0">
              <a:solidFill>
                <a:schemeClr val="bg1"/>
              </a:solidFill>
              <a:latin typeface="+mn-lt"/>
              <a:cs typeface="Arial" pitchFamily="34" charset="0"/>
            </a:endParaRPr>
          </a:p>
          <a:p>
            <a:endParaRPr lang="en-US" sz="900" b="1" dirty="0">
              <a:solidFill>
                <a:schemeClr val="bg1"/>
              </a:solidFill>
              <a:latin typeface="+mn-lt"/>
              <a:cs typeface="Arial" pitchFamily="34" charset="0"/>
            </a:endParaRPr>
          </a:p>
          <a:p>
            <a:r>
              <a:rPr lang="en-US" sz="900" b="1" dirty="0">
                <a:solidFill>
                  <a:schemeClr val="bg1"/>
                </a:solidFill>
                <a:latin typeface="+mn-lt"/>
                <a:cs typeface="Arial" pitchFamily="34" charset="0"/>
              </a:rPr>
              <a:t>EXECUTIVE MANAGEMENT</a:t>
            </a:r>
            <a:endParaRPr lang="en-US" sz="900" dirty="0">
              <a:solidFill>
                <a:schemeClr val="bg1"/>
              </a:solidFill>
              <a:latin typeface="+mn-lt"/>
              <a:cs typeface="Arial" pitchFamily="34" charset="0"/>
            </a:endParaRPr>
          </a:p>
          <a:p>
            <a:r>
              <a:rPr lang="en-US" sz="900" b="1" dirty="0">
                <a:solidFill>
                  <a:schemeClr val="bg1"/>
                </a:solidFill>
                <a:latin typeface="+mn-lt"/>
                <a:cs typeface="Arial" pitchFamily="34" charset="0"/>
              </a:rPr>
              <a:t> </a:t>
            </a:r>
          </a:p>
          <a:p>
            <a:r>
              <a:rPr lang="en-US" sz="900" b="1" dirty="0">
                <a:solidFill>
                  <a:schemeClr val="bg1"/>
                </a:solidFill>
                <a:latin typeface="+mn-lt"/>
                <a:cs typeface="Arial" pitchFamily="34" charset="0"/>
              </a:rPr>
              <a:t>Dr. Mahesh V. Patel</a:t>
            </a:r>
          </a:p>
          <a:p>
            <a:r>
              <a:rPr lang="en-US" sz="900" dirty="0">
                <a:solidFill>
                  <a:schemeClr val="bg1"/>
                </a:solidFill>
                <a:latin typeface="+mn-lt"/>
                <a:cs typeface="Arial" pitchFamily="34" charset="0"/>
              </a:rPr>
              <a:t>Chairman, President &amp; CEO</a:t>
            </a:r>
          </a:p>
          <a:p>
            <a:endParaRPr lang="en-US" sz="900" dirty="0">
              <a:solidFill>
                <a:schemeClr val="bg1"/>
              </a:solidFill>
              <a:latin typeface="+mn-lt"/>
              <a:cs typeface="Arial" pitchFamily="34" charset="0"/>
            </a:endParaRPr>
          </a:p>
          <a:p>
            <a:r>
              <a:rPr lang="en-US" sz="900" b="1" dirty="0">
                <a:solidFill>
                  <a:schemeClr val="bg1"/>
                </a:solidFill>
                <a:latin typeface="+mn-lt"/>
                <a:cs typeface="Arial" pitchFamily="34" charset="0"/>
              </a:rPr>
              <a:t>Morgan Brown</a:t>
            </a:r>
          </a:p>
          <a:p>
            <a:r>
              <a:rPr lang="en-US" sz="900" dirty="0">
                <a:solidFill>
                  <a:schemeClr val="bg1"/>
                </a:solidFill>
                <a:latin typeface="+mn-lt"/>
                <a:cs typeface="Arial" pitchFamily="34" charset="0"/>
              </a:rPr>
              <a:t>EVP &amp; Chief Financial Officer</a:t>
            </a:r>
          </a:p>
          <a:p>
            <a:endParaRPr lang="en-US" sz="900" dirty="0">
              <a:solidFill>
                <a:schemeClr val="bg1"/>
              </a:solidFill>
              <a:latin typeface="+mn-lt"/>
              <a:cs typeface="Arial" pitchFamily="34" charset="0"/>
            </a:endParaRPr>
          </a:p>
          <a:p>
            <a:endParaRPr lang="en-US" sz="900" b="1" dirty="0">
              <a:solidFill>
                <a:schemeClr val="bg1"/>
              </a:solidFill>
              <a:latin typeface="+mn-lt"/>
              <a:cs typeface="Arial" pitchFamily="34" charset="0"/>
            </a:endParaRPr>
          </a:p>
          <a:p>
            <a:r>
              <a:rPr lang="en-US" sz="900" b="1" dirty="0">
                <a:solidFill>
                  <a:schemeClr val="bg1"/>
                </a:solidFill>
                <a:latin typeface="+mn-lt"/>
                <a:cs typeface="Arial" pitchFamily="34" charset="0"/>
              </a:rPr>
              <a:t> </a:t>
            </a:r>
          </a:p>
          <a:p>
            <a:r>
              <a:rPr lang="en-US" sz="900" b="1" dirty="0">
                <a:solidFill>
                  <a:schemeClr val="bg1"/>
                </a:solidFill>
                <a:latin typeface="+mn-lt"/>
                <a:cs typeface="Arial" pitchFamily="34" charset="0"/>
              </a:rPr>
              <a:t>FINANCIAL HIGHLIGHTS</a:t>
            </a:r>
            <a:endParaRPr lang="en-US" sz="900" dirty="0">
              <a:solidFill>
                <a:schemeClr val="bg1"/>
              </a:solidFill>
              <a:latin typeface="+mn-lt"/>
              <a:cs typeface="Arial" pitchFamily="34" charset="0"/>
            </a:endParaRPr>
          </a:p>
          <a:p>
            <a:endParaRPr lang="en-US" sz="900" dirty="0">
              <a:solidFill>
                <a:schemeClr val="bg1"/>
              </a:solidFill>
              <a:latin typeface="+mn-lt"/>
              <a:cs typeface="Arial" pitchFamily="34" charset="0"/>
            </a:endParaRPr>
          </a:p>
          <a:p>
            <a:r>
              <a:rPr lang="en-US" sz="900" b="1" dirty="0">
                <a:solidFill>
                  <a:schemeClr val="bg1"/>
                </a:solidFill>
                <a:latin typeface="+mn-lt"/>
                <a:cs typeface="Arial" pitchFamily="34" charset="0"/>
              </a:rPr>
              <a:t>Fully-Diluted Shares Outstanding (3/31/19)</a:t>
            </a:r>
          </a:p>
          <a:p>
            <a:r>
              <a:rPr lang="en-US" sz="900" dirty="0">
                <a:solidFill>
                  <a:schemeClr val="bg1"/>
                </a:solidFill>
                <a:latin typeface="+mn-lt"/>
                <a:cs typeface="Arial" pitchFamily="34" charset="0"/>
              </a:rPr>
              <a:t>27.6 million</a:t>
            </a:r>
          </a:p>
          <a:p>
            <a:endParaRPr lang="en-US" sz="900" dirty="0">
              <a:solidFill>
                <a:schemeClr val="bg1"/>
              </a:solidFill>
              <a:latin typeface="+mn-lt"/>
              <a:cs typeface="Arial" pitchFamily="34" charset="0"/>
            </a:endParaRPr>
          </a:p>
          <a:p>
            <a:r>
              <a:rPr lang="en-US" sz="900" b="1" dirty="0">
                <a:solidFill>
                  <a:schemeClr val="bg1"/>
                </a:solidFill>
                <a:latin typeface="+mn-lt"/>
                <a:cs typeface="Arial" pitchFamily="34" charset="0"/>
              </a:rPr>
              <a:t>Cash Balance (as of 3/31/19)</a:t>
            </a:r>
          </a:p>
          <a:p>
            <a:r>
              <a:rPr lang="en-US" sz="900" dirty="0">
                <a:solidFill>
                  <a:schemeClr val="bg1"/>
                </a:solidFill>
                <a:latin typeface="+mn-lt"/>
                <a:cs typeface="Arial" pitchFamily="34" charset="0"/>
              </a:rPr>
              <a:t>$22.5 million</a:t>
            </a:r>
          </a:p>
          <a:p>
            <a:endParaRPr lang="en-US" sz="900" dirty="0">
              <a:solidFill>
                <a:schemeClr val="bg1"/>
              </a:solidFill>
              <a:latin typeface="+mn-lt"/>
              <a:cs typeface="Arial" pitchFamily="34" charset="0"/>
            </a:endParaRPr>
          </a:p>
          <a:p>
            <a:r>
              <a:rPr lang="en-US" sz="900" b="1" dirty="0">
                <a:solidFill>
                  <a:schemeClr val="bg1"/>
                </a:solidFill>
                <a:latin typeface="+mn-lt"/>
                <a:cs typeface="Arial" pitchFamily="34" charset="0"/>
              </a:rPr>
              <a:t>Long Term Debt</a:t>
            </a:r>
          </a:p>
          <a:p>
            <a:r>
              <a:rPr lang="en-US" sz="900" b="1" dirty="0">
                <a:solidFill>
                  <a:schemeClr val="bg1"/>
                </a:solidFill>
                <a:latin typeface="+mn-lt"/>
                <a:cs typeface="Arial" pitchFamily="34" charset="0"/>
              </a:rPr>
              <a:t>$9.2 million</a:t>
            </a:r>
          </a:p>
          <a:p>
            <a:endParaRPr lang="en-US" sz="900" b="1" dirty="0">
              <a:solidFill>
                <a:schemeClr val="bg1"/>
              </a:solidFill>
              <a:latin typeface="+mn-lt"/>
              <a:cs typeface="Arial" pitchFamily="34" charset="0"/>
            </a:endParaRPr>
          </a:p>
          <a:p>
            <a:r>
              <a:rPr lang="en-US" sz="900" b="1" dirty="0">
                <a:solidFill>
                  <a:schemeClr val="bg1"/>
                </a:solidFill>
                <a:latin typeface="+mn-lt"/>
                <a:cs typeface="Arial" pitchFamily="34" charset="0"/>
              </a:rPr>
              <a:t>ANALYST COVERAGE</a:t>
            </a:r>
            <a:endParaRPr lang="en-US" sz="900" dirty="0">
              <a:solidFill>
                <a:schemeClr val="bg1"/>
              </a:solidFill>
              <a:latin typeface="+mn-lt"/>
              <a:cs typeface="Arial" pitchFamily="34" charset="0"/>
            </a:endParaRPr>
          </a:p>
          <a:p>
            <a:r>
              <a:rPr lang="en-US" sz="900" b="1" dirty="0">
                <a:solidFill>
                  <a:schemeClr val="bg1"/>
                </a:solidFill>
                <a:latin typeface="+mn-lt"/>
                <a:cs typeface="Arial" pitchFamily="34" charset="0"/>
              </a:rPr>
              <a:t> </a:t>
            </a:r>
          </a:p>
          <a:p>
            <a:r>
              <a:rPr lang="en-US" sz="900" b="1" dirty="0">
                <a:solidFill>
                  <a:schemeClr val="bg1"/>
                </a:solidFill>
                <a:latin typeface="+mn-lt"/>
                <a:cs typeface="Arial" pitchFamily="34" charset="0"/>
              </a:rPr>
              <a:t>Dewey Steadman</a:t>
            </a:r>
          </a:p>
          <a:p>
            <a:r>
              <a:rPr lang="en-US" sz="900" dirty="0" err="1">
                <a:solidFill>
                  <a:schemeClr val="bg1"/>
                </a:solidFill>
                <a:latin typeface="+mn-lt"/>
                <a:cs typeface="Arial" pitchFamily="34" charset="0"/>
              </a:rPr>
              <a:t>Canaccord</a:t>
            </a:r>
            <a:r>
              <a:rPr lang="en-US" sz="900" dirty="0">
                <a:solidFill>
                  <a:schemeClr val="bg1"/>
                </a:solidFill>
                <a:latin typeface="+mn-lt"/>
                <a:cs typeface="Arial" pitchFamily="34" charset="0"/>
              </a:rPr>
              <a:t> </a:t>
            </a:r>
            <a:r>
              <a:rPr lang="en-US" sz="900" dirty="0" err="1">
                <a:solidFill>
                  <a:schemeClr val="bg1"/>
                </a:solidFill>
                <a:latin typeface="+mn-lt"/>
                <a:cs typeface="Arial" pitchFamily="34" charset="0"/>
              </a:rPr>
              <a:t>Genuity</a:t>
            </a:r>
            <a:endParaRPr lang="en-US" sz="900" dirty="0">
              <a:solidFill>
                <a:schemeClr val="bg1"/>
              </a:solidFill>
              <a:latin typeface="+mn-lt"/>
              <a:cs typeface="Arial" pitchFamily="34" charset="0"/>
            </a:endParaRPr>
          </a:p>
          <a:p>
            <a:endParaRPr lang="en-US" sz="900" b="1" dirty="0">
              <a:solidFill>
                <a:schemeClr val="bg1"/>
              </a:solidFill>
              <a:latin typeface="+mn-lt"/>
              <a:cs typeface="Arial" pitchFamily="34" charset="0"/>
            </a:endParaRPr>
          </a:p>
          <a:p>
            <a:r>
              <a:rPr lang="en-US" sz="900" b="1" dirty="0">
                <a:solidFill>
                  <a:schemeClr val="bg1"/>
                </a:solidFill>
                <a:latin typeface="+mn-lt"/>
                <a:cs typeface="Arial" pitchFamily="34" charset="0"/>
              </a:rPr>
              <a:t>Matt Kaplan</a:t>
            </a:r>
            <a:endParaRPr lang="en-US" sz="900" dirty="0">
              <a:solidFill>
                <a:schemeClr val="bg1"/>
              </a:solidFill>
              <a:latin typeface="+mn-lt"/>
              <a:cs typeface="Arial" pitchFamily="34" charset="0"/>
            </a:endParaRPr>
          </a:p>
          <a:p>
            <a:r>
              <a:rPr lang="en-US" sz="900" dirty="0">
                <a:solidFill>
                  <a:schemeClr val="bg1"/>
                </a:solidFill>
                <a:latin typeface="+mn-lt"/>
                <a:cs typeface="Arial" pitchFamily="34" charset="0"/>
              </a:rPr>
              <a:t>Ladenburg </a:t>
            </a:r>
            <a:r>
              <a:rPr lang="en-US" sz="900" dirty="0" err="1">
                <a:solidFill>
                  <a:schemeClr val="bg1"/>
                </a:solidFill>
                <a:latin typeface="+mn-lt"/>
                <a:cs typeface="Arial" pitchFamily="34" charset="0"/>
              </a:rPr>
              <a:t>Thalmann</a:t>
            </a:r>
            <a:endParaRPr lang="en-US" sz="900" dirty="0">
              <a:solidFill>
                <a:schemeClr val="bg1"/>
              </a:solidFill>
              <a:latin typeface="+mn-lt"/>
              <a:cs typeface="Arial" pitchFamily="34" charset="0"/>
            </a:endParaRPr>
          </a:p>
          <a:p>
            <a:endParaRPr lang="en-US" sz="900" dirty="0">
              <a:solidFill>
                <a:schemeClr val="bg1"/>
              </a:solidFill>
              <a:latin typeface="+mn-lt"/>
              <a:cs typeface="Arial" pitchFamily="34" charset="0"/>
            </a:endParaRPr>
          </a:p>
          <a:p>
            <a:r>
              <a:rPr lang="en-US" sz="900" b="1" dirty="0">
                <a:solidFill>
                  <a:schemeClr val="bg1"/>
                </a:solidFill>
                <a:latin typeface="+mn-lt"/>
                <a:cs typeface="Arial" pitchFamily="34" charset="0"/>
              </a:rPr>
              <a:t>Oren Livnat</a:t>
            </a:r>
          </a:p>
          <a:p>
            <a:r>
              <a:rPr lang="en-US" sz="900" dirty="0">
                <a:solidFill>
                  <a:schemeClr val="bg1"/>
                </a:solidFill>
                <a:latin typeface="+mn-lt"/>
                <a:cs typeface="Arial" pitchFamily="34" charset="0"/>
              </a:rPr>
              <a:t>H.C. Wainwright &amp; Co.</a:t>
            </a:r>
          </a:p>
          <a:p>
            <a:endParaRPr lang="en-US" sz="900" dirty="0">
              <a:solidFill>
                <a:schemeClr val="bg1"/>
              </a:solidFill>
              <a:latin typeface="+mn-lt"/>
              <a:cs typeface="Arial" pitchFamily="34" charset="0"/>
            </a:endParaRPr>
          </a:p>
          <a:p>
            <a:r>
              <a:rPr lang="en-US" sz="900" b="1" dirty="0">
                <a:solidFill>
                  <a:schemeClr val="bg1"/>
                </a:solidFill>
                <a:latin typeface="+mn-lt"/>
                <a:cs typeface="Arial" pitchFamily="34" charset="0"/>
              </a:rPr>
              <a:t>Dr. Cathy Reece</a:t>
            </a:r>
          </a:p>
          <a:p>
            <a:r>
              <a:rPr lang="en-US" sz="900" dirty="0">
                <a:solidFill>
                  <a:schemeClr val="bg1"/>
                </a:solidFill>
                <a:latin typeface="+mn-lt"/>
                <a:cs typeface="Arial" pitchFamily="34" charset="0"/>
              </a:rPr>
              <a:t>Empire Asset Management Company</a:t>
            </a:r>
          </a:p>
          <a:p>
            <a:endParaRPr lang="en-US" sz="900" dirty="0">
              <a:solidFill>
                <a:schemeClr val="bg1"/>
              </a:solidFill>
              <a:latin typeface="+mn-lt"/>
              <a:cs typeface="Arial" pitchFamily="34" charset="0"/>
            </a:endParaRPr>
          </a:p>
          <a:p>
            <a:r>
              <a:rPr lang="en-US" sz="900" b="1" dirty="0">
                <a:solidFill>
                  <a:schemeClr val="bg1"/>
                </a:solidFill>
                <a:latin typeface="+mn-lt"/>
                <a:cs typeface="Arial" pitchFamily="34" charset="0"/>
              </a:rPr>
              <a:t>John Vandermosten</a:t>
            </a:r>
          </a:p>
          <a:p>
            <a:r>
              <a:rPr lang="en-US" sz="900" dirty="0">
                <a:solidFill>
                  <a:schemeClr val="bg1"/>
                </a:solidFill>
                <a:latin typeface="+mn-lt"/>
                <a:cs typeface="Arial" pitchFamily="34" charset="0"/>
              </a:rPr>
              <a:t>Zacks Research</a:t>
            </a:r>
          </a:p>
          <a:p>
            <a:endParaRPr lang="en-US" sz="900" b="1" dirty="0">
              <a:solidFill>
                <a:schemeClr val="bg1"/>
              </a:solidFill>
              <a:latin typeface="+mn-lt"/>
              <a:cs typeface="Arial" pitchFamily="34" charset="0"/>
            </a:endParaRPr>
          </a:p>
          <a:p>
            <a:endParaRPr lang="en-US" sz="900" b="1" dirty="0">
              <a:solidFill>
                <a:schemeClr val="bg1"/>
              </a:solidFill>
              <a:latin typeface="+mn-lt"/>
              <a:cs typeface="Arial" pitchFamily="34" charset="0"/>
            </a:endParaRPr>
          </a:p>
          <a:p>
            <a:endParaRPr lang="en-US" sz="900" b="1" dirty="0">
              <a:solidFill>
                <a:schemeClr val="bg1"/>
              </a:solidFill>
              <a:latin typeface="+mn-lt"/>
              <a:cs typeface="Arial" pitchFamily="34" charset="0"/>
            </a:endParaRPr>
          </a:p>
          <a:p>
            <a:endParaRPr lang="en-US" sz="900" b="1" dirty="0">
              <a:solidFill>
                <a:schemeClr val="bg1"/>
              </a:solidFill>
              <a:latin typeface="+mn-lt"/>
              <a:cs typeface="Arial" pitchFamily="34" charset="0"/>
            </a:endParaRPr>
          </a:p>
          <a:p>
            <a:endParaRPr lang="en-US" sz="900" b="1" dirty="0">
              <a:solidFill>
                <a:schemeClr val="bg1"/>
              </a:solidFill>
              <a:latin typeface="+mn-lt"/>
              <a:cs typeface="Arial" pitchFamily="34" charset="0"/>
            </a:endParaRPr>
          </a:p>
          <a:p>
            <a:endParaRPr lang="en-US" sz="900" b="1" dirty="0">
              <a:solidFill>
                <a:schemeClr val="bg1"/>
              </a:solidFill>
              <a:latin typeface="+mn-lt"/>
              <a:cs typeface="Arial" pitchFamily="34" charset="0"/>
            </a:endParaRPr>
          </a:p>
          <a:p>
            <a:r>
              <a:rPr lang="en-US" sz="900" b="1" dirty="0">
                <a:solidFill>
                  <a:schemeClr val="bg1"/>
                </a:solidFill>
                <a:latin typeface="+mn-lt"/>
                <a:cs typeface="Arial" pitchFamily="34" charset="0"/>
              </a:rPr>
              <a:t>PRIMARY IR CONTACT</a:t>
            </a:r>
            <a:endParaRPr lang="en-US" sz="900" dirty="0">
              <a:solidFill>
                <a:schemeClr val="bg1"/>
              </a:solidFill>
              <a:latin typeface="+mn-lt"/>
              <a:cs typeface="Arial" pitchFamily="34" charset="0"/>
            </a:endParaRPr>
          </a:p>
          <a:p>
            <a:r>
              <a:rPr lang="en-US" sz="900" b="1" dirty="0">
                <a:solidFill>
                  <a:schemeClr val="bg1"/>
                </a:solidFill>
                <a:latin typeface="+mn-lt"/>
                <a:cs typeface="Arial" pitchFamily="34" charset="0"/>
              </a:rPr>
              <a:t> </a:t>
            </a:r>
            <a:endParaRPr lang="en-US" sz="900" dirty="0">
              <a:solidFill>
                <a:schemeClr val="bg1"/>
              </a:solidFill>
              <a:latin typeface="+mn-lt"/>
              <a:cs typeface="Arial" pitchFamily="34" charset="0"/>
            </a:endParaRPr>
          </a:p>
          <a:p>
            <a:r>
              <a:rPr lang="en-US" sz="900" b="1" dirty="0">
                <a:solidFill>
                  <a:schemeClr val="bg1"/>
                </a:solidFill>
                <a:latin typeface="+mn-lt"/>
                <a:cs typeface="Arial" pitchFamily="34" charset="0"/>
              </a:rPr>
              <a:t>Hans </a:t>
            </a:r>
            <a:r>
              <a:rPr lang="en-US" sz="900" b="1" dirty="0" err="1">
                <a:solidFill>
                  <a:schemeClr val="bg1"/>
                </a:solidFill>
                <a:latin typeface="+mn-lt"/>
                <a:cs typeface="Arial" pitchFamily="34" charset="0"/>
              </a:rPr>
              <a:t>Vitzhum</a:t>
            </a:r>
            <a:endParaRPr lang="en-US" sz="900" dirty="0">
              <a:solidFill>
                <a:schemeClr val="bg1"/>
              </a:solidFill>
              <a:latin typeface="+mn-lt"/>
              <a:cs typeface="Arial" pitchFamily="34" charset="0"/>
            </a:endParaRPr>
          </a:p>
          <a:p>
            <a:r>
              <a:rPr lang="en-US" sz="900" dirty="0">
                <a:solidFill>
                  <a:schemeClr val="bg1"/>
                </a:solidFill>
                <a:latin typeface="+mn-lt"/>
                <a:cs typeface="Arial" pitchFamily="34" charset="0"/>
              </a:rPr>
              <a:t>LifeSci Advisors</a:t>
            </a:r>
          </a:p>
          <a:p>
            <a:r>
              <a:rPr lang="en-US" sz="900" dirty="0">
                <a:solidFill>
                  <a:schemeClr val="bg1"/>
                </a:solidFill>
                <a:latin typeface="+mn-lt"/>
                <a:cs typeface="Arial" pitchFamily="34" charset="0"/>
              </a:rPr>
              <a:t>(646) 597-6979</a:t>
            </a:r>
          </a:p>
          <a:p>
            <a:r>
              <a:rPr lang="en-US" sz="900" dirty="0">
                <a:solidFill>
                  <a:schemeClr val="bg1"/>
                </a:solidFill>
                <a:latin typeface="+mn-lt"/>
                <a:cs typeface="Arial" pitchFamily="34" charset="0"/>
              </a:rPr>
              <a:t>hans@lifesciadvisors.com</a:t>
            </a:r>
          </a:p>
          <a:p>
            <a:endParaRPr lang="en-US" sz="900" b="1" dirty="0">
              <a:solidFill>
                <a:schemeClr val="bg1"/>
              </a:solidFill>
              <a:cs typeface="Arial" pitchFamily="34" charset="0"/>
            </a:endParaRPr>
          </a:p>
          <a:p>
            <a:endParaRPr lang="en-US" sz="900" b="1" dirty="0">
              <a:solidFill>
                <a:schemeClr val="bg1"/>
              </a:solidFill>
              <a:latin typeface="+mn-lt"/>
              <a:cs typeface="Arial" pitchFamily="34" charset="0"/>
            </a:endParaRPr>
          </a:p>
        </p:txBody>
      </p:sp>
      <p:sp>
        <p:nvSpPr>
          <p:cNvPr id="17" name="TextBox 16"/>
          <p:cNvSpPr txBox="1"/>
          <p:nvPr/>
        </p:nvSpPr>
        <p:spPr>
          <a:xfrm>
            <a:off x="2135443" y="1181386"/>
            <a:ext cx="4622966" cy="584775"/>
          </a:xfrm>
          <a:prstGeom prst="rect">
            <a:avLst/>
          </a:prstGeom>
          <a:noFill/>
        </p:spPr>
        <p:txBody>
          <a:bodyPr wrap="square" rtlCol="0">
            <a:spAutoFit/>
          </a:bodyPr>
          <a:lstStyle/>
          <a:p>
            <a:pPr marL="225425" indent="-225425" algn="ctr">
              <a:spcAft>
                <a:spcPts val="600"/>
              </a:spcAft>
              <a:buClr>
                <a:srgbClr val="FDB813"/>
              </a:buClr>
            </a:pPr>
            <a:r>
              <a:rPr lang="en-US" sz="1600" b="1" dirty="0">
                <a:solidFill>
                  <a:srgbClr val="186295"/>
                </a:solidFill>
                <a:latin typeface="+mn-lt"/>
                <a:cs typeface="Arial" pitchFamily="34" charset="0"/>
              </a:rPr>
              <a:t>Clinical-Stage Biopharmaceutical Company Focused on Metabolic and Endocrine Disorders</a:t>
            </a:r>
          </a:p>
        </p:txBody>
      </p:sp>
      <p:pic>
        <p:nvPicPr>
          <p:cNvPr id="18" name="Picture 17" descr="logo new.png"/>
          <p:cNvPicPr>
            <a:picLocks noChangeAspect="1"/>
          </p:cNvPicPr>
          <p:nvPr/>
        </p:nvPicPr>
        <p:blipFill>
          <a:blip r:embed="rId3" cstate="print"/>
          <a:stretch>
            <a:fillRect/>
          </a:stretch>
        </p:blipFill>
        <p:spPr>
          <a:xfrm>
            <a:off x="3773701" y="152400"/>
            <a:ext cx="2693774" cy="772634"/>
          </a:xfrm>
          <a:prstGeom prst="rect">
            <a:avLst/>
          </a:prstGeom>
        </p:spPr>
      </p:pic>
      <p:sp>
        <p:nvSpPr>
          <p:cNvPr id="20" name="TextBox 19"/>
          <p:cNvSpPr txBox="1"/>
          <p:nvPr/>
        </p:nvSpPr>
        <p:spPr>
          <a:xfrm>
            <a:off x="2110209" y="5857004"/>
            <a:ext cx="4648200" cy="515526"/>
          </a:xfrm>
          <a:prstGeom prst="rect">
            <a:avLst/>
          </a:prstGeom>
          <a:noFill/>
        </p:spPr>
        <p:txBody>
          <a:bodyPr wrap="square" rtlCol="0">
            <a:spAutoFit/>
          </a:bodyPr>
          <a:lstStyle/>
          <a:p>
            <a:pPr marL="225425" indent="-225425">
              <a:spcAft>
                <a:spcPts val="600"/>
              </a:spcAft>
              <a:buClr>
                <a:srgbClr val="FDB813"/>
              </a:buClr>
            </a:pPr>
            <a:r>
              <a:rPr lang="en-US" sz="1200" b="1" dirty="0">
                <a:latin typeface="+mj-lt"/>
                <a:cs typeface="Arial" pitchFamily="34" charset="0"/>
              </a:rPr>
              <a:t>TLANDO™ = Opportunity</a:t>
            </a:r>
            <a:endParaRPr lang="en-US" sz="1050" b="1" dirty="0">
              <a:cs typeface="Arial" pitchFamily="34" charset="0"/>
            </a:endParaRPr>
          </a:p>
          <a:p>
            <a:pPr marL="225425" indent="-225425">
              <a:spcAft>
                <a:spcPts val="0"/>
              </a:spcAft>
              <a:buClr>
                <a:srgbClr val="CE1141"/>
              </a:buClr>
              <a:buSzPct val="70000"/>
              <a:buFont typeface="Wingdings" panose="05000000000000000000" pitchFamily="2" charset="2"/>
              <a:buChar char=""/>
            </a:pPr>
            <a:endParaRPr lang="en-US" sz="1050" dirty="0">
              <a:latin typeface="+mn-lt"/>
              <a:cs typeface="Arial" pitchFamily="34" charset="0"/>
            </a:endParaRPr>
          </a:p>
        </p:txBody>
      </p:sp>
      <p:sp>
        <p:nvSpPr>
          <p:cNvPr id="47" name="TextBox 46">
            <a:extLst>
              <a:ext uri="{FF2B5EF4-FFF2-40B4-BE49-F238E27FC236}">
                <a16:creationId xmlns:a16="http://schemas.microsoft.com/office/drawing/2014/main" id="{65A4CDEE-C271-4307-AFE4-075F9CF3C7CB}"/>
              </a:ext>
            </a:extLst>
          </p:cNvPr>
          <p:cNvSpPr txBox="1"/>
          <p:nvPr/>
        </p:nvSpPr>
        <p:spPr>
          <a:xfrm>
            <a:off x="2093571" y="1729370"/>
            <a:ext cx="4622966" cy="276999"/>
          </a:xfrm>
          <a:prstGeom prst="rect">
            <a:avLst/>
          </a:prstGeom>
          <a:noFill/>
        </p:spPr>
        <p:txBody>
          <a:bodyPr wrap="square" rtlCol="0">
            <a:spAutoFit/>
          </a:bodyPr>
          <a:lstStyle/>
          <a:p>
            <a:pPr marL="225425" indent="-225425">
              <a:spcAft>
                <a:spcPts val="600"/>
              </a:spcAft>
              <a:buClr>
                <a:srgbClr val="FDB813"/>
              </a:buClr>
            </a:pPr>
            <a:r>
              <a:rPr lang="en-US" sz="1200" b="1" dirty="0">
                <a:latin typeface="+mn-lt"/>
                <a:cs typeface="Arial" pitchFamily="34" charset="0"/>
              </a:rPr>
              <a:t>Product Pipeline</a:t>
            </a:r>
          </a:p>
        </p:txBody>
      </p:sp>
      <p:pic>
        <p:nvPicPr>
          <p:cNvPr id="2" name="Picture 1">
            <a:extLst>
              <a:ext uri="{FF2B5EF4-FFF2-40B4-BE49-F238E27FC236}">
                <a16:creationId xmlns:a16="http://schemas.microsoft.com/office/drawing/2014/main" id="{9EEDB46B-225C-41A1-B48B-3B65E6B095FF}"/>
              </a:ext>
            </a:extLst>
          </p:cNvPr>
          <p:cNvPicPr>
            <a:picLocks noChangeAspect="1"/>
          </p:cNvPicPr>
          <p:nvPr/>
        </p:nvPicPr>
        <p:blipFill>
          <a:blip r:embed="rId4"/>
          <a:stretch>
            <a:fillRect/>
          </a:stretch>
        </p:blipFill>
        <p:spPr>
          <a:xfrm>
            <a:off x="2093528" y="2045136"/>
            <a:ext cx="4762951" cy="3616876"/>
          </a:xfrm>
          <a:prstGeom prst="rect">
            <a:avLst/>
          </a:prstGeom>
        </p:spPr>
      </p:pic>
      <p:sp>
        <p:nvSpPr>
          <p:cNvPr id="21" name="TextBox 20">
            <a:extLst>
              <a:ext uri="{FF2B5EF4-FFF2-40B4-BE49-F238E27FC236}">
                <a16:creationId xmlns:a16="http://schemas.microsoft.com/office/drawing/2014/main" id="{1BACC7BF-09E7-4F4D-9179-57797D85CD04}"/>
              </a:ext>
            </a:extLst>
          </p:cNvPr>
          <p:cNvSpPr txBox="1"/>
          <p:nvPr/>
        </p:nvSpPr>
        <p:spPr>
          <a:xfrm rot="16200000">
            <a:off x="606334" y="3867039"/>
            <a:ext cx="3282168" cy="307777"/>
          </a:xfrm>
          <a:prstGeom prst="rect">
            <a:avLst/>
          </a:prstGeom>
          <a:solidFill>
            <a:srgbClr val="1C5E95"/>
          </a:solidFill>
        </p:spPr>
        <p:txBody>
          <a:bodyPr wrap="square" rtlCol="0">
            <a:spAutoFit/>
          </a:bodyPr>
          <a:lstStyle/>
          <a:p>
            <a:pPr algn="ctr"/>
            <a:r>
              <a:rPr lang="en-US" sz="1400" dirty="0">
                <a:solidFill>
                  <a:schemeClr val="bg1"/>
                </a:solidFill>
              </a:rPr>
              <a:t>  Propriety Drug Delivery Platform</a:t>
            </a:r>
          </a:p>
        </p:txBody>
      </p:sp>
      <p:cxnSp>
        <p:nvCxnSpPr>
          <p:cNvPr id="22" name="Straight Arrow Connector 21">
            <a:extLst>
              <a:ext uri="{FF2B5EF4-FFF2-40B4-BE49-F238E27FC236}">
                <a16:creationId xmlns:a16="http://schemas.microsoft.com/office/drawing/2014/main" id="{2C4185CA-2194-40BA-A37E-5A8560E4CB43}"/>
              </a:ext>
            </a:extLst>
          </p:cNvPr>
          <p:cNvCxnSpPr>
            <a:cxnSpLocks/>
          </p:cNvCxnSpPr>
          <p:nvPr/>
        </p:nvCxnSpPr>
        <p:spPr>
          <a:xfrm>
            <a:off x="3318546" y="2743200"/>
            <a:ext cx="2701254" cy="0"/>
          </a:xfrm>
          <a:prstGeom prst="straightConnector1">
            <a:avLst/>
          </a:prstGeom>
          <a:ln w="57150" cmpd="sng">
            <a:solidFill>
              <a:srgbClr val="186295"/>
            </a:solidFill>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D15F4249-DC28-4FFE-AF40-1C1E2386E72D}"/>
              </a:ext>
            </a:extLst>
          </p:cNvPr>
          <p:cNvCxnSpPr>
            <a:cxnSpLocks/>
          </p:cNvCxnSpPr>
          <p:nvPr/>
        </p:nvCxnSpPr>
        <p:spPr>
          <a:xfrm>
            <a:off x="3301904" y="3429000"/>
            <a:ext cx="2070196" cy="0"/>
          </a:xfrm>
          <a:prstGeom prst="straightConnector1">
            <a:avLst/>
          </a:prstGeom>
          <a:ln w="57150" cmpd="sng">
            <a:solidFill>
              <a:srgbClr val="186295"/>
            </a:solidFill>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24" name="Straight Arrow Connector 23">
            <a:extLst>
              <a:ext uri="{FF2B5EF4-FFF2-40B4-BE49-F238E27FC236}">
                <a16:creationId xmlns:a16="http://schemas.microsoft.com/office/drawing/2014/main" id="{B97F6554-F9B7-4C2F-AE70-9A4019B1AB38}"/>
              </a:ext>
            </a:extLst>
          </p:cNvPr>
          <p:cNvCxnSpPr>
            <a:cxnSpLocks/>
          </p:cNvCxnSpPr>
          <p:nvPr/>
        </p:nvCxnSpPr>
        <p:spPr>
          <a:xfrm>
            <a:off x="3318546" y="4114800"/>
            <a:ext cx="1350627" cy="0"/>
          </a:xfrm>
          <a:prstGeom prst="straightConnector1">
            <a:avLst/>
          </a:prstGeom>
          <a:ln w="57150" cmpd="sng">
            <a:solidFill>
              <a:srgbClr val="186295"/>
            </a:solidFill>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30" name="Straight Arrow Connector 29">
            <a:extLst>
              <a:ext uri="{FF2B5EF4-FFF2-40B4-BE49-F238E27FC236}">
                <a16:creationId xmlns:a16="http://schemas.microsoft.com/office/drawing/2014/main" id="{B83F9FEA-78DF-409A-B436-F7BDCC4C987B}"/>
              </a:ext>
            </a:extLst>
          </p:cNvPr>
          <p:cNvCxnSpPr>
            <a:cxnSpLocks/>
          </p:cNvCxnSpPr>
          <p:nvPr/>
        </p:nvCxnSpPr>
        <p:spPr>
          <a:xfrm>
            <a:off x="3318546" y="4724400"/>
            <a:ext cx="1350627" cy="0"/>
          </a:xfrm>
          <a:prstGeom prst="straightConnector1">
            <a:avLst/>
          </a:prstGeom>
          <a:ln w="57150" cmpd="sng">
            <a:solidFill>
              <a:srgbClr val="186295"/>
            </a:solidFill>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31" name="Straight Arrow Connector 30">
            <a:extLst>
              <a:ext uri="{FF2B5EF4-FFF2-40B4-BE49-F238E27FC236}">
                <a16:creationId xmlns:a16="http://schemas.microsoft.com/office/drawing/2014/main" id="{3C40B575-C0FE-464B-8ECF-8A57AACBDF6E}"/>
              </a:ext>
            </a:extLst>
          </p:cNvPr>
          <p:cNvCxnSpPr>
            <a:cxnSpLocks/>
          </p:cNvCxnSpPr>
          <p:nvPr/>
        </p:nvCxnSpPr>
        <p:spPr>
          <a:xfrm>
            <a:off x="3318546" y="5334000"/>
            <a:ext cx="2053554" cy="0"/>
          </a:xfrm>
          <a:prstGeom prst="straightConnector1">
            <a:avLst/>
          </a:prstGeom>
          <a:ln w="57150" cmpd="sng">
            <a:solidFill>
              <a:srgbClr val="186295"/>
            </a:solidFill>
            <a:headEnd type="none"/>
            <a:tailEnd type="triangle"/>
          </a:ln>
          <a:effectLst/>
        </p:spPr>
        <p:style>
          <a:lnRef idx="2">
            <a:schemeClr val="accent1"/>
          </a:lnRef>
          <a:fillRef idx="0">
            <a:schemeClr val="accent1"/>
          </a:fillRef>
          <a:effectRef idx="1">
            <a:schemeClr val="accent1"/>
          </a:effectRef>
          <a:fontRef idx="minor">
            <a:schemeClr val="tx1"/>
          </a:fontRef>
        </p:style>
      </p:cxnSp>
      <p:pic>
        <p:nvPicPr>
          <p:cNvPr id="33" name="Picture 32">
            <a:extLst>
              <a:ext uri="{FF2B5EF4-FFF2-40B4-BE49-F238E27FC236}">
                <a16:creationId xmlns:a16="http://schemas.microsoft.com/office/drawing/2014/main" id="{B602EFA4-7D11-45FC-9230-B939F103E44B}"/>
              </a:ext>
            </a:extLst>
          </p:cNvPr>
          <p:cNvPicPr>
            <a:picLocks noChangeAspect="1"/>
          </p:cNvPicPr>
          <p:nvPr/>
        </p:nvPicPr>
        <p:blipFill>
          <a:blip r:embed="rId5"/>
          <a:stretch>
            <a:fillRect/>
          </a:stretch>
        </p:blipFill>
        <p:spPr>
          <a:xfrm>
            <a:off x="4321569" y="6190779"/>
            <a:ext cx="2053555" cy="1147631"/>
          </a:xfrm>
          <a:prstGeom prst="rect">
            <a:avLst/>
          </a:prstGeom>
        </p:spPr>
      </p:pic>
      <p:pic>
        <p:nvPicPr>
          <p:cNvPr id="11" name="Picture 10">
            <a:extLst>
              <a:ext uri="{FF2B5EF4-FFF2-40B4-BE49-F238E27FC236}">
                <a16:creationId xmlns:a16="http://schemas.microsoft.com/office/drawing/2014/main" id="{BC58395C-5DDD-456E-938D-9D5AFCB7AC01}"/>
              </a:ext>
            </a:extLst>
          </p:cNvPr>
          <p:cNvPicPr>
            <a:picLocks noChangeAspect="1"/>
          </p:cNvPicPr>
          <p:nvPr/>
        </p:nvPicPr>
        <p:blipFill>
          <a:blip r:embed="rId6"/>
          <a:stretch>
            <a:fillRect/>
          </a:stretch>
        </p:blipFill>
        <p:spPr>
          <a:xfrm>
            <a:off x="2078182" y="6271611"/>
            <a:ext cx="4680228" cy="271998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Box 6"/>
          <p:cNvSpPr txBox="1">
            <a:spLocks noChangeArrowheads="1"/>
          </p:cNvSpPr>
          <p:nvPr/>
        </p:nvSpPr>
        <p:spPr bwMode="auto">
          <a:xfrm>
            <a:off x="4114800" y="619780"/>
            <a:ext cx="2514600" cy="523220"/>
          </a:xfrm>
          <a:prstGeom prst="rect">
            <a:avLst/>
          </a:prstGeom>
          <a:noFill/>
          <a:ln w="9525">
            <a:noFill/>
            <a:miter lim="800000"/>
            <a:headEnd/>
            <a:tailEnd/>
          </a:ln>
        </p:spPr>
        <p:txBody>
          <a:bodyPr wrap="square">
            <a:spAutoFit/>
          </a:bodyPr>
          <a:lstStyle/>
          <a:p>
            <a:pPr algn="ctr"/>
            <a:r>
              <a:rPr lang="en-US" sz="1400" b="1" dirty="0">
                <a:solidFill>
                  <a:schemeClr val="bg1"/>
                </a:solidFill>
                <a:latin typeface="Tahoma" pitchFamily="34" charset="0"/>
                <a:cs typeface="Tahoma" pitchFamily="34" charset="0"/>
              </a:rPr>
              <a:t>INVESTOR FACT SHEET</a:t>
            </a:r>
          </a:p>
          <a:p>
            <a:pPr algn="ctr"/>
            <a:r>
              <a:rPr lang="en-US" sz="1400" b="1" dirty="0">
                <a:solidFill>
                  <a:schemeClr val="bg1"/>
                </a:solidFill>
                <a:latin typeface="Tahoma" pitchFamily="34" charset="0"/>
                <a:cs typeface="Tahoma" pitchFamily="34" charset="0"/>
              </a:rPr>
              <a:t>October 2011</a:t>
            </a:r>
          </a:p>
        </p:txBody>
      </p:sp>
      <p:sp>
        <p:nvSpPr>
          <p:cNvPr id="2" name="TextBox 1"/>
          <p:cNvSpPr txBox="1"/>
          <p:nvPr/>
        </p:nvSpPr>
        <p:spPr>
          <a:xfrm>
            <a:off x="3324225" y="8296275"/>
            <a:ext cx="2514600" cy="769441"/>
          </a:xfrm>
          <a:prstGeom prst="rect">
            <a:avLst/>
          </a:prstGeom>
          <a:noFill/>
        </p:spPr>
        <p:txBody>
          <a:bodyPr wrap="square" rtlCol="0">
            <a:spAutoFit/>
          </a:bodyPr>
          <a:lstStyle/>
          <a:p>
            <a:r>
              <a:rPr lang="en-US" sz="1100" dirty="0">
                <a:solidFill>
                  <a:srgbClr val="00B0F0"/>
                </a:solidFill>
                <a:latin typeface="+mn-lt"/>
              </a:rPr>
              <a:t>675 </a:t>
            </a:r>
            <a:r>
              <a:rPr lang="en-US" sz="1100" dirty="0" err="1">
                <a:solidFill>
                  <a:srgbClr val="00B0F0"/>
                </a:solidFill>
                <a:latin typeface="+mn-lt"/>
              </a:rPr>
              <a:t>Arapeen</a:t>
            </a:r>
            <a:r>
              <a:rPr lang="en-US" sz="1100" dirty="0">
                <a:solidFill>
                  <a:srgbClr val="00B0F0"/>
                </a:solidFill>
                <a:latin typeface="+mn-lt"/>
              </a:rPr>
              <a:t> Drive, Suite 202 </a:t>
            </a:r>
            <a:br>
              <a:rPr lang="en-US" sz="1100" dirty="0">
                <a:solidFill>
                  <a:srgbClr val="00B0F0"/>
                </a:solidFill>
                <a:latin typeface="+mn-lt"/>
              </a:rPr>
            </a:br>
            <a:r>
              <a:rPr lang="en-US" sz="1100" dirty="0">
                <a:solidFill>
                  <a:srgbClr val="00B0F0"/>
                </a:solidFill>
                <a:latin typeface="+mn-lt"/>
              </a:rPr>
              <a:t>Salt Lake City, Utah 84108 </a:t>
            </a:r>
            <a:br>
              <a:rPr lang="en-US" sz="1100" dirty="0">
                <a:solidFill>
                  <a:srgbClr val="00B0F0"/>
                </a:solidFill>
                <a:latin typeface="+mn-lt"/>
              </a:rPr>
            </a:br>
            <a:r>
              <a:rPr lang="en-US" sz="1100" dirty="0">
                <a:solidFill>
                  <a:srgbClr val="00B0F0"/>
                </a:solidFill>
                <a:latin typeface="+mn-lt"/>
              </a:rPr>
              <a:t>Phone: 801-994-7383 </a:t>
            </a:r>
            <a:br>
              <a:rPr lang="en-US" sz="1100" dirty="0">
                <a:solidFill>
                  <a:srgbClr val="00B0F0"/>
                </a:solidFill>
                <a:latin typeface="+mn-lt"/>
              </a:rPr>
            </a:br>
            <a:r>
              <a:rPr lang="en-US" sz="1100" dirty="0">
                <a:solidFill>
                  <a:srgbClr val="00B0F0"/>
                </a:solidFill>
                <a:latin typeface="+mn-lt"/>
              </a:rPr>
              <a:t>www.lipocine.com</a:t>
            </a:r>
          </a:p>
        </p:txBody>
      </p:sp>
      <p:sp>
        <p:nvSpPr>
          <p:cNvPr id="14" name="TextBox 13"/>
          <p:cNvSpPr txBox="1"/>
          <p:nvPr/>
        </p:nvSpPr>
        <p:spPr>
          <a:xfrm>
            <a:off x="194733" y="2897041"/>
            <a:ext cx="6324600" cy="3285515"/>
          </a:xfrm>
          <a:prstGeom prst="rect">
            <a:avLst/>
          </a:prstGeom>
          <a:noFill/>
        </p:spPr>
        <p:txBody>
          <a:bodyPr wrap="square" rtlCol="0">
            <a:spAutoFit/>
          </a:bodyPr>
          <a:lstStyle/>
          <a:p>
            <a:pPr marL="225425" indent="-225425">
              <a:spcAft>
                <a:spcPts val="600"/>
              </a:spcAft>
              <a:buClr>
                <a:srgbClr val="FDB813"/>
              </a:buClr>
            </a:pPr>
            <a:r>
              <a:rPr lang="en-US" sz="1200" b="1" dirty="0">
                <a:latin typeface="+mn-lt"/>
                <a:cs typeface="Arial" pitchFamily="34" charset="0"/>
              </a:rPr>
              <a:t>LPCN 1144:  A Differentiated Oral NASH Therapy</a:t>
            </a:r>
          </a:p>
          <a:p>
            <a:pPr marL="628650" lvl="1" indent="-225425">
              <a:spcAft>
                <a:spcPts val="0"/>
              </a:spcAft>
              <a:buClr>
                <a:srgbClr val="00B0F0"/>
              </a:buClr>
              <a:buSzPct val="70000"/>
              <a:buFont typeface="Arial" panose="020B0604020202020204" pitchFamily="34" charset="0"/>
              <a:buChar char="•"/>
            </a:pPr>
            <a:endParaRPr lang="en-US" sz="1050" b="1" dirty="0">
              <a:cs typeface="Arial" pitchFamily="34" charset="0"/>
            </a:endParaRPr>
          </a:p>
          <a:p>
            <a:pPr marL="628650" lvl="1" indent="-225425">
              <a:spcAft>
                <a:spcPts val="0"/>
              </a:spcAft>
              <a:buClr>
                <a:srgbClr val="00B0F0"/>
              </a:buClr>
              <a:buSzPct val="70000"/>
              <a:buFont typeface="Arial" panose="020B0604020202020204" pitchFamily="34" charset="0"/>
              <a:buChar char="•"/>
            </a:pPr>
            <a:endParaRPr lang="en-US" sz="1050" b="1" dirty="0">
              <a:cs typeface="Arial" pitchFamily="34" charset="0"/>
            </a:endParaRPr>
          </a:p>
          <a:p>
            <a:pPr marL="628650" lvl="1" indent="-225425">
              <a:spcAft>
                <a:spcPts val="0"/>
              </a:spcAft>
              <a:buClr>
                <a:srgbClr val="00B0F0"/>
              </a:buClr>
              <a:buSzPct val="70000"/>
              <a:buFont typeface="Arial" panose="020B0604020202020204" pitchFamily="34" charset="0"/>
              <a:buChar char="•"/>
            </a:pPr>
            <a:endParaRPr lang="en-US" sz="1050" b="1" dirty="0">
              <a:cs typeface="Arial" pitchFamily="34" charset="0"/>
            </a:endParaRPr>
          </a:p>
          <a:p>
            <a:pPr marL="628650" lvl="1" indent="-225425">
              <a:spcAft>
                <a:spcPts val="0"/>
              </a:spcAft>
              <a:buClr>
                <a:srgbClr val="00B0F0"/>
              </a:buClr>
              <a:buSzPct val="70000"/>
              <a:buFont typeface="Arial" panose="020B0604020202020204" pitchFamily="34" charset="0"/>
              <a:buChar char="•"/>
            </a:pPr>
            <a:endParaRPr lang="en-US" sz="1050" b="1" dirty="0">
              <a:cs typeface="Arial" pitchFamily="34" charset="0"/>
            </a:endParaRPr>
          </a:p>
          <a:p>
            <a:pPr marL="628650" lvl="1" indent="-225425">
              <a:spcAft>
                <a:spcPts val="0"/>
              </a:spcAft>
              <a:buClr>
                <a:srgbClr val="00B0F0"/>
              </a:buClr>
              <a:buSzPct val="70000"/>
              <a:buFont typeface="Arial" panose="020B0604020202020204" pitchFamily="34" charset="0"/>
              <a:buChar char="•"/>
            </a:pPr>
            <a:endParaRPr lang="en-US" sz="1050" b="1" dirty="0">
              <a:cs typeface="Arial" pitchFamily="34" charset="0"/>
            </a:endParaRPr>
          </a:p>
          <a:p>
            <a:pPr marL="628650" lvl="1" indent="-225425">
              <a:spcAft>
                <a:spcPts val="0"/>
              </a:spcAft>
              <a:buClr>
                <a:srgbClr val="00B0F0"/>
              </a:buClr>
              <a:buSzPct val="70000"/>
              <a:buFont typeface="Arial" panose="020B0604020202020204" pitchFamily="34" charset="0"/>
              <a:buChar char="•"/>
            </a:pPr>
            <a:endParaRPr lang="en-US" sz="1050" b="1" dirty="0">
              <a:cs typeface="Arial" pitchFamily="34" charset="0"/>
            </a:endParaRPr>
          </a:p>
          <a:p>
            <a:pPr marL="628650" lvl="1" indent="-225425">
              <a:spcAft>
                <a:spcPts val="0"/>
              </a:spcAft>
              <a:buClr>
                <a:srgbClr val="00B0F0"/>
              </a:buClr>
              <a:buSzPct val="70000"/>
              <a:buFont typeface="Arial" panose="020B0604020202020204" pitchFamily="34" charset="0"/>
              <a:buChar char="•"/>
            </a:pPr>
            <a:endParaRPr lang="en-US" sz="1050" b="1" dirty="0">
              <a:cs typeface="Arial" pitchFamily="34" charset="0"/>
            </a:endParaRPr>
          </a:p>
          <a:p>
            <a:pPr marL="628650" lvl="1" indent="-225425">
              <a:spcAft>
                <a:spcPts val="0"/>
              </a:spcAft>
              <a:buClr>
                <a:srgbClr val="00B0F0"/>
              </a:buClr>
              <a:buSzPct val="70000"/>
              <a:buFont typeface="Arial" panose="020B0604020202020204" pitchFamily="34" charset="0"/>
              <a:buChar char="•"/>
            </a:pPr>
            <a:endParaRPr lang="en-US" sz="1050" b="1" dirty="0">
              <a:cs typeface="Arial" pitchFamily="34" charset="0"/>
            </a:endParaRPr>
          </a:p>
          <a:p>
            <a:pPr marL="628650" lvl="1" indent="-225425">
              <a:spcAft>
                <a:spcPts val="0"/>
              </a:spcAft>
              <a:buClr>
                <a:srgbClr val="00B0F0"/>
              </a:buClr>
              <a:buSzPct val="70000"/>
              <a:buFont typeface="Arial" panose="020B0604020202020204" pitchFamily="34" charset="0"/>
              <a:buChar char="•"/>
            </a:pPr>
            <a:endParaRPr lang="en-US" sz="1050" b="1" dirty="0">
              <a:cs typeface="Arial" pitchFamily="34" charset="0"/>
            </a:endParaRPr>
          </a:p>
          <a:p>
            <a:pPr marL="628650" lvl="1" indent="-225425">
              <a:spcAft>
                <a:spcPts val="0"/>
              </a:spcAft>
              <a:buClr>
                <a:srgbClr val="00B0F0"/>
              </a:buClr>
              <a:buSzPct val="70000"/>
              <a:buFont typeface="Arial" panose="020B0604020202020204" pitchFamily="34" charset="0"/>
              <a:buChar char="•"/>
            </a:pPr>
            <a:endParaRPr lang="en-US" sz="1050" b="1" dirty="0">
              <a:cs typeface="Arial" pitchFamily="34" charset="0"/>
            </a:endParaRPr>
          </a:p>
          <a:p>
            <a:pPr marL="628650" lvl="1" indent="-225425">
              <a:spcAft>
                <a:spcPts val="0"/>
              </a:spcAft>
              <a:buClr>
                <a:srgbClr val="00B0F0"/>
              </a:buClr>
              <a:buSzPct val="70000"/>
              <a:buFont typeface="Arial" panose="020B0604020202020204" pitchFamily="34" charset="0"/>
              <a:buChar char="•"/>
            </a:pPr>
            <a:endParaRPr lang="en-US" sz="1050" b="1" dirty="0">
              <a:cs typeface="Arial" pitchFamily="34" charset="0"/>
            </a:endParaRPr>
          </a:p>
          <a:p>
            <a:pPr marL="628650" lvl="1" indent="-225425">
              <a:spcAft>
                <a:spcPts val="0"/>
              </a:spcAft>
              <a:buClr>
                <a:srgbClr val="00B0F0"/>
              </a:buClr>
              <a:buSzPct val="70000"/>
              <a:buFont typeface="Arial" panose="020B0604020202020204" pitchFamily="34" charset="0"/>
              <a:buChar char="•"/>
            </a:pPr>
            <a:endParaRPr lang="en-US" sz="1050" b="1" dirty="0">
              <a:cs typeface="Arial" pitchFamily="34" charset="0"/>
            </a:endParaRPr>
          </a:p>
          <a:p>
            <a:pPr marL="628650" lvl="1" indent="-225425">
              <a:spcAft>
                <a:spcPts val="0"/>
              </a:spcAft>
              <a:buClr>
                <a:srgbClr val="00B0F0"/>
              </a:buClr>
              <a:buSzPct val="70000"/>
              <a:buFont typeface="Arial" panose="020B0604020202020204" pitchFamily="34" charset="0"/>
              <a:buChar char="•"/>
            </a:pPr>
            <a:endParaRPr lang="en-US" sz="1050" b="1" dirty="0">
              <a:cs typeface="Arial" pitchFamily="34" charset="0"/>
            </a:endParaRPr>
          </a:p>
          <a:p>
            <a:pPr marL="628650" lvl="1" indent="-225425">
              <a:spcAft>
                <a:spcPts val="0"/>
              </a:spcAft>
              <a:buClr>
                <a:srgbClr val="00B0F0"/>
              </a:buClr>
              <a:buSzPct val="70000"/>
              <a:buFont typeface="Arial" panose="020B0604020202020204" pitchFamily="34" charset="0"/>
              <a:buChar char="•"/>
            </a:pPr>
            <a:endParaRPr lang="en-US" sz="1050" b="1" dirty="0">
              <a:cs typeface="Arial" pitchFamily="34" charset="0"/>
            </a:endParaRPr>
          </a:p>
          <a:p>
            <a:pPr marL="628650" lvl="1" indent="-225425">
              <a:spcAft>
                <a:spcPts val="0"/>
              </a:spcAft>
              <a:buClr>
                <a:srgbClr val="00B0F0"/>
              </a:buClr>
              <a:buSzPct val="70000"/>
              <a:buFont typeface="Arial" panose="020B0604020202020204" pitchFamily="34" charset="0"/>
              <a:buChar char="•"/>
            </a:pPr>
            <a:endParaRPr lang="en-US" sz="1050" b="1" dirty="0">
              <a:cs typeface="Arial" pitchFamily="34" charset="0"/>
            </a:endParaRPr>
          </a:p>
          <a:p>
            <a:pPr marL="628650" lvl="1" indent="-225425">
              <a:spcAft>
                <a:spcPts val="0"/>
              </a:spcAft>
              <a:buClr>
                <a:srgbClr val="00B0F0"/>
              </a:buClr>
              <a:buSzPct val="70000"/>
              <a:buFont typeface="Arial" panose="020B0604020202020204" pitchFamily="34" charset="0"/>
              <a:buChar char="•"/>
            </a:pPr>
            <a:endParaRPr lang="en-US" sz="1050" b="1" dirty="0">
              <a:cs typeface="Arial" pitchFamily="34" charset="0"/>
            </a:endParaRPr>
          </a:p>
          <a:p>
            <a:pPr marL="225425" indent="-225425">
              <a:spcAft>
                <a:spcPts val="0"/>
              </a:spcAft>
              <a:buClr>
                <a:srgbClr val="FDB813"/>
              </a:buClr>
              <a:buSzPct val="70000"/>
            </a:pPr>
            <a:r>
              <a:rPr lang="en-US" sz="1200" b="1" dirty="0">
                <a:latin typeface="+mn-lt"/>
                <a:cs typeface="Arial" pitchFamily="34" charset="0"/>
              </a:rPr>
              <a:t>LPCN 1148:  Oral Prodrug of Bioidentical Testosterone for the Treatment of NASH Cirrhosis</a:t>
            </a:r>
            <a:endParaRPr lang="en-US" sz="1050" b="1" dirty="0">
              <a:cs typeface="Arial" pitchFamily="34" charset="0"/>
            </a:endParaRPr>
          </a:p>
          <a:p>
            <a:pPr marL="225425" indent="-225425">
              <a:spcAft>
                <a:spcPts val="0"/>
              </a:spcAft>
              <a:buClr>
                <a:srgbClr val="CE1141"/>
              </a:buClr>
              <a:buSzPct val="70000"/>
              <a:buFont typeface="Wingdings" panose="05000000000000000000" pitchFamily="2" charset="2"/>
              <a:buChar char=""/>
            </a:pPr>
            <a:endParaRPr lang="en-US" sz="1050" dirty="0">
              <a:latin typeface="+mn-lt"/>
              <a:cs typeface="Arial" pitchFamily="34" charset="0"/>
            </a:endParaRPr>
          </a:p>
        </p:txBody>
      </p:sp>
      <p:sp>
        <p:nvSpPr>
          <p:cNvPr id="3" name="TextBox 2"/>
          <p:cNvSpPr txBox="1"/>
          <p:nvPr/>
        </p:nvSpPr>
        <p:spPr>
          <a:xfrm>
            <a:off x="203199" y="7467093"/>
            <a:ext cx="6595859" cy="738664"/>
          </a:xfrm>
          <a:prstGeom prst="rect">
            <a:avLst/>
          </a:prstGeom>
          <a:noFill/>
        </p:spPr>
        <p:txBody>
          <a:bodyPr wrap="square" rtlCol="0">
            <a:spAutoFit/>
          </a:bodyPr>
          <a:lstStyle/>
          <a:p>
            <a:r>
              <a:rPr lang="en-US" sz="700" dirty="0"/>
              <a:t>This document contains “forward-looking statements” that are made pursuant to the safe harbor provisions of the Private Securities Litigation Reform Act of 1995 and includes statements relating to the clinical status and potential uses and benefits of </a:t>
            </a:r>
            <a:r>
              <a:rPr lang="en-US" sz="700" dirty="0" err="1"/>
              <a:t>Lipocine’s</a:t>
            </a:r>
            <a:r>
              <a:rPr lang="en-US" sz="700" dirty="0"/>
              <a:t> product candidates. Investors are cautioned that all forward-looking statements involve risks and uncertainties, including, without limitation, risks related to clinical trials, market acceptance, manufacturing and commercialization and other risks detailed in </a:t>
            </a:r>
            <a:r>
              <a:rPr lang="en-US" sz="700" dirty="0" err="1"/>
              <a:t>Lipocine’s</a:t>
            </a:r>
            <a:r>
              <a:rPr lang="en-US" sz="700" dirty="0"/>
              <a:t> filings with the U.S. Securities and Exchange Commission, all of which can be obtained on the Company’s website at </a:t>
            </a:r>
            <a:r>
              <a:rPr lang="en-US" sz="700" u="sng" dirty="0"/>
              <a:t>www.lipocine.com </a:t>
            </a:r>
            <a:r>
              <a:rPr lang="en-US" sz="700" dirty="0"/>
              <a:t>or on the SEC website at </a:t>
            </a:r>
            <a:r>
              <a:rPr lang="en-US" sz="700" u="sng" dirty="0"/>
              <a:t>www.sec.gov</a:t>
            </a:r>
            <a:r>
              <a:rPr lang="en-US" sz="700" dirty="0"/>
              <a:t>. The Company undertakes no duty to update or revise publicly any forward-looking statements contained in this document as a result of new information, future events or changes in the Company’s expectations.</a:t>
            </a:r>
          </a:p>
        </p:txBody>
      </p:sp>
      <p:pic>
        <p:nvPicPr>
          <p:cNvPr id="13" name="Picture 12" descr="logo new.png"/>
          <p:cNvPicPr>
            <a:picLocks noChangeAspect="1"/>
          </p:cNvPicPr>
          <p:nvPr/>
        </p:nvPicPr>
        <p:blipFill>
          <a:blip r:embed="rId3" cstate="print"/>
          <a:stretch>
            <a:fillRect/>
          </a:stretch>
        </p:blipFill>
        <p:spPr>
          <a:xfrm>
            <a:off x="371475" y="8304691"/>
            <a:ext cx="2693774" cy="772634"/>
          </a:xfrm>
          <a:prstGeom prst="rect">
            <a:avLst/>
          </a:prstGeom>
        </p:spPr>
      </p:pic>
      <p:sp>
        <p:nvSpPr>
          <p:cNvPr id="17" name="Rectangle 16"/>
          <p:cNvSpPr/>
          <p:nvPr/>
        </p:nvSpPr>
        <p:spPr>
          <a:xfrm>
            <a:off x="203200" y="72609"/>
            <a:ext cx="6324600" cy="276999"/>
          </a:xfrm>
          <a:prstGeom prst="rect">
            <a:avLst/>
          </a:prstGeom>
        </p:spPr>
        <p:txBody>
          <a:bodyPr wrap="square">
            <a:spAutoFit/>
          </a:bodyPr>
          <a:lstStyle/>
          <a:p>
            <a:pPr marL="225425" indent="-225425">
              <a:spcAft>
                <a:spcPts val="0"/>
              </a:spcAft>
              <a:buClr>
                <a:srgbClr val="FDB813"/>
              </a:buClr>
            </a:pPr>
            <a:r>
              <a:rPr lang="en-US" sz="1200" b="1" dirty="0">
                <a:latin typeface="+mn-lt"/>
                <a:cs typeface="Arial" pitchFamily="34" charset="0"/>
              </a:rPr>
              <a:t>Clinical Relationship Between Testosterone and NAFLD</a:t>
            </a:r>
          </a:p>
        </p:txBody>
      </p:sp>
      <p:sp>
        <p:nvSpPr>
          <p:cNvPr id="10" name="Text Placeholder 4"/>
          <p:cNvSpPr txBox="1">
            <a:spLocks/>
          </p:cNvSpPr>
          <p:nvPr/>
        </p:nvSpPr>
        <p:spPr bwMode="gray">
          <a:xfrm>
            <a:off x="228600" y="131084"/>
            <a:ext cx="6047064" cy="469441"/>
          </a:xfrm>
          <a:prstGeom prst="snip1Rect">
            <a:avLst/>
          </a:prstGeom>
          <a:noFill/>
          <a:ln w="28575" cap="flat" cmpd="sng" algn="ctr">
            <a:noFill/>
            <a:prstDash val="solid"/>
            <a:miter lim="800000"/>
            <a:headEnd type="none" w="med" len="med"/>
            <a:tailEnd type="none" w="med" len="med"/>
          </a:ln>
          <a:effectLst/>
        </p:spPr>
        <p:txBody>
          <a:bodyPr vert="horz" wrap="square" lIns="91429" tIns="91440" rIns="91429" bIns="91440" numCol="1" rtlCol="0" anchor="ctr" anchorCtr="0" compatLnSpc="1">
            <a:prstTxWarp prst="textNoShape">
              <a:avLst/>
            </a:prstTxWarp>
            <a:noAutofit/>
          </a:bodyPr>
          <a:lstStyle>
            <a:lvl1pPr marL="0" indent="0" algn="ctr" rtl="0" eaLnBrk="0" fontAlgn="base" hangingPunct="0">
              <a:lnSpc>
                <a:spcPct val="90000"/>
              </a:lnSpc>
              <a:spcBef>
                <a:spcPct val="20000"/>
              </a:spcBef>
              <a:spcAft>
                <a:spcPct val="0"/>
              </a:spcAft>
              <a:buNone/>
              <a:defRPr kumimoji="0" lang="en-US" sz="2000" b="1" i="0" u="none" strike="noStrike" kern="1200" cap="none" normalizeH="0" baseline="0" dirty="0" smtClean="0">
                <a:ln>
                  <a:noFill/>
                </a:ln>
                <a:solidFill>
                  <a:schemeClr val="tx1"/>
                </a:solidFill>
                <a:effectLst/>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342900" lvl="1" indent="-342900">
              <a:lnSpc>
                <a:spcPct val="120000"/>
              </a:lnSpc>
              <a:spcBef>
                <a:spcPts val="0"/>
              </a:spcBef>
              <a:spcAft>
                <a:spcPts val="0"/>
              </a:spcAft>
              <a:buClr>
                <a:srgbClr val="186295"/>
              </a:buClr>
              <a:buFont typeface="Wingdings" panose="05000000000000000000" pitchFamily="2" charset="2"/>
              <a:buChar char="§"/>
            </a:pPr>
            <a:r>
              <a:rPr lang="en-US" sz="1000" b="0" dirty="0">
                <a:latin typeface="+mn-lt"/>
              </a:rPr>
              <a:t>Across the full disease spectrum </a:t>
            </a:r>
          </a:p>
        </p:txBody>
      </p:sp>
      <p:pic>
        <p:nvPicPr>
          <p:cNvPr id="5" name="Picture 4">
            <a:extLst>
              <a:ext uri="{FF2B5EF4-FFF2-40B4-BE49-F238E27FC236}">
                <a16:creationId xmlns:a16="http://schemas.microsoft.com/office/drawing/2014/main" id="{F0ABBFAA-1D27-4F17-BFE0-62EDA4052C8A}"/>
              </a:ext>
            </a:extLst>
          </p:cNvPr>
          <p:cNvPicPr>
            <a:picLocks noChangeAspect="1"/>
          </p:cNvPicPr>
          <p:nvPr/>
        </p:nvPicPr>
        <p:blipFill>
          <a:blip r:embed="rId4"/>
          <a:stretch>
            <a:fillRect/>
          </a:stretch>
        </p:blipFill>
        <p:spPr>
          <a:xfrm>
            <a:off x="46300" y="547466"/>
            <a:ext cx="6794500" cy="2346399"/>
          </a:xfrm>
          <a:prstGeom prst="rect">
            <a:avLst/>
          </a:prstGeom>
        </p:spPr>
      </p:pic>
      <p:pic>
        <p:nvPicPr>
          <p:cNvPr id="7" name="Picture 6">
            <a:extLst>
              <a:ext uri="{FF2B5EF4-FFF2-40B4-BE49-F238E27FC236}">
                <a16:creationId xmlns:a16="http://schemas.microsoft.com/office/drawing/2014/main" id="{E61A58C1-FA33-45D8-A6CE-0EC8D2A84ABD}"/>
              </a:ext>
            </a:extLst>
          </p:cNvPr>
          <p:cNvPicPr>
            <a:picLocks noChangeAspect="1"/>
          </p:cNvPicPr>
          <p:nvPr/>
        </p:nvPicPr>
        <p:blipFill>
          <a:blip r:embed="rId5"/>
          <a:stretch>
            <a:fillRect/>
          </a:stretch>
        </p:blipFill>
        <p:spPr>
          <a:xfrm>
            <a:off x="67407" y="3150646"/>
            <a:ext cx="6595860" cy="2522879"/>
          </a:xfrm>
          <a:prstGeom prst="rect">
            <a:avLst/>
          </a:prstGeom>
        </p:spPr>
      </p:pic>
      <p:sp>
        <p:nvSpPr>
          <p:cNvPr id="118" name="Content Placeholder 2">
            <a:extLst>
              <a:ext uri="{FF2B5EF4-FFF2-40B4-BE49-F238E27FC236}">
                <a16:creationId xmlns:a16="http://schemas.microsoft.com/office/drawing/2014/main" id="{37A79CED-95E7-4035-8240-7D9065CD41CB}"/>
              </a:ext>
            </a:extLst>
          </p:cNvPr>
          <p:cNvSpPr txBox="1">
            <a:spLocks/>
          </p:cNvSpPr>
          <p:nvPr/>
        </p:nvSpPr>
        <p:spPr bwMode="auto">
          <a:xfrm>
            <a:off x="194733" y="5996750"/>
            <a:ext cx="6604325" cy="1371409"/>
          </a:xfrm>
          <a:prstGeom prst="rect">
            <a:avLst/>
          </a:prstGeom>
          <a:ln w="25400" cap="flat" cmpd="sng" algn="ctr">
            <a:noFill/>
            <a:prstDash val="solid"/>
            <a:miter lim="800000"/>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1200" b="1" dirty="0">
                <a:solidFill>
                  <a:srgbClr val="186295"/>
                </a:solidFill>
              </a:rPr>
              <a:t>Potentially help patients survive longer while waiting for a liver transplant</a:t>
            </a:r>
          </a:p>
          <a:p>
            <a:endParaRPr lang="en-US" sz="100" dirty="0"/>
          </a:p>
          <a:p>
            <a:pPr marL="342900" indent="-342900" algn="l">
              <a:buFont typeface="Arial" panose="020B0604020202020204" pitchFamily="34" charset="0"/>
              <a:buChar char="•"/>
            </a:pPr>
            <a:r>
              <a:rPr lang="en-US" sz="1200" dirty="0">
                <a:solidFill>
                  <a:schemeClr val="tx1"/>
                </a:solidFill>
              </a:rPr>
              <a:t>T levels positively correlate with muscle mass in men and modulates bone density, hemoglobin production, insulin resistance, and immunity , commonly impaired in cirrhosis</a:t>
            </a:r>
            <a:r>
              <a:rPr lang="en-US" sz="1200" baseline="30000" dirty="0">
                <a:solidFill>
                  <a:schemeClr val="tx1"/>
                </a:solidFill>
              </a:rPr>
              <a:t>1</a:t>
            </a:r>
            <a:r>
              <a:rPr lang="en-US" sz="1200" dirty="0">
                <a:solidFill>
                  <a:schemeClr val="tx1"/>
                </a:solidFill>
              </a:rPr>
              <a:t> </a:t>
            </a:r>
          </a:p>
          <a:p>
            <a:pPr marL="342900" indent="-342900" algn="l">
              <a:buFont typeface="Arial" panose="020B0604020202020204" pitchFamily="34" charset="0"/>
              <a:buChar char="•"/>
            </a:pPr>
            <a:r>
              <a:rPr lang="en-US" sz="1200" dirty="0">
                <a:solidFill>
                  <a:schemeClr val="tx1"/>
                </a:solidFill>
              </a:rPr>
              <a:t>Testosterone therapy increased muscle mass in men with cirrhosis and low testosterone</a:t>
            </a:r>
            <a:r>
              <a:rPr lang="en-US" sz="1200" baseline="30000" dirty="0">
                <a:solidFill>
                  <a:schemeClr val="tx1"/>
                </a:solidFill>
              </a:rPr>
              <a:t>2</a:t>
            </a:r>
          </a:p>
          <a:p>
            <a:pPr algn="l"/>
            <a:r>
              <a:rPr lang="en-US" sz="1200" b="1" dirty="0">
                <a:solidFill>
                  <a:srgbClr val="186295"/>
                </a:solidFill>
              </a:rPr>
              <a:t>Next Steps: </a:t>
            </a:r>
          </a:p>
          <a:p>
            <a:pPr marL="781050" lvl="1" indent="-214313" algn="l">
              <a:buFont typeface="Wingdings" panose="05000000000000000000" pitchFamily="2" charset="2"/>
              <a:buChar char="§"/>
            </a:pPr>
            <a:r>
              <a:rPr lang="en-US" sz="1200" dirty="0">
                <a:solidFill>
                  <a:schemeClr val="tx1"/>
                </a:solidFill>
              </a:rPr>
              <a:t>Proof of Concept study in male NASH cirrhosis subjects</a:t>
            </a:r>
          </a:p>
        </p:txBody>
      </p:sp>
    </p:spTree>
    <p:extLst>
      <p:ext uri="{BB962C8B-B14F-4D97-AF65-F5344CB8AC3E}">
        <p14:creationId xmlns:p14="http://schemas.microsoft.com/office/powerpoint/2010/main" val="1280461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297</Words>
  <Application>Microsoft Office PowerPoint</Application>
  <PresentationFormat>On-screen Show (4:3)</PresentationFormat>
  <Paragraphs>97</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Tahoma</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cp:lastPrinted>2014-04-11T17:18:37Z</cp:lastPrinted>
  <dcterms:created xsi:type="dcterms:W3CDTF">2014-04-11T17:18:37Z</dcterms:created>
  <dcterms:modified xsi:type="dcterms:W3CDTF">2019-06-28T19:52:03Z</dcterms:modified>
</cp:coreProperties>
</file>