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79" r:id="rId5"/>
    <p:sldMasterId id="2147483894" r:id="rId6"/>
  </p:sldMasterIdLst>
  <p:notesMasterIdLst>
    <p:notesMasterId r:id="rId33"/>
  </p:notesMasterIdLst>
  <p:handoutMasterIdLst>
    <p:handoutMasterId r:id="rId34"/>
  </p:handoutMasterIdLst>
  <p:sldIdLst>
    <p:sldId id="2144446790" r:id="rId7"/>
    <p:sldId id="258" r:id="rId8"/>
    <p:sldId id="2144446575" r:id="rId9"/>
    <p:sldId id="2144447073" r:id="rId10"/>
    <p:sldId id="2144446554" r:id="rId11"/>
    <p:sldId id="2144446528" r:id="rId12"/>
    <p:sldId id="2144446570" r:id="rId13"/>
    <p:sldId id="2144447121" r:id="rId14"/>
    <p:sldId id="2144447122" r:id="rId15"/>
    <p:sldId id="2144447075" r:id="rId16"/>
    <p:sldId id="2144447082" r:id="rId17"/>
    <p:sldId id="2144447119" r:id="rId18"/>
    <p:sldId id="2144447091" r:id="rId19"/>
    <p:sldId id="2144446569" r:id="rId20"/>
    <p:sldId id="2144447077" r:id="rId21"/>
    <p:sldId id="2144446527" r:id="rId22"/>
    <p:sldId id="2144446573" r:id="rId23"/>
    <p:sldId id="2144446631" r:id="rId24"/>
    <p:sldId id="2144446544" r:id="rId25"/>
    <p:sldId id="2134959858" r:id="rId26"/>
    <p:sldId id="2144446509" r:id="rId27"/>
    <p:sldId id="2144446599" r:id="rId28"/>
    <p:sldId id="2144446574" r:id="rId29"/>
    <p:sldId id="2144447156" r:id="rId30"/>
    <p:sldId id="2144447157" r:id="rId31"/>
    <p:sldId id="2144447158" r:id="rId32"/>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5D3DAD-970B-574B-9C48-D611352CC2B5}">
          <p14:sldIdLst>
            <p14:sldId id="2144446790"/>
            <p14:sldId id="258"/>
            <p14:sldId id="2144446575"/>
            <p14:sldId id="2144447073"/>
            <p14:sldId id="2144446554"/>
            <p14:sldId id="2144446528"/>
            <p14:sldId id="2144446570"/>
            <p14:sldId id="2144447121"/>
            <p14:sldId id="2144447122"/>
            <p14:sldId id="2144447075"/>
            <p14:sldId id="2144447082"/>
            <p14:sldId id="2144447119"/>
            <p14:sldId id="2144447091"/>
            <p14:sldId id="2144446569"/>
            <p14:sldId id="2144447077"/>
            <p14:sldId id="2144446527"/>
            <p14:sldId id="2144446573"/>
            <p14:sldId id="2144446631"/>
            <p14:sldId id="2144446544"/>
            <p14:sldId id="2134959858"/>
            <p14:sldId id="2144446509"/>
            <p14:sldId id="2144446599"/>
            <p14:sldId id="2144446574"/>
            <p14:sldId id="2144447156"/>
            <p14:sldId id="2144447157"/>
            <p14:sldId id="21444471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493621-FB2B-8304-AAA7-0F3004606B9E}" name="Mari Purpura" initials="MP" userId="S::mpurpura@lifesciadvisors.com::6dd5aaeb-b11f-4f73-9ed7-0338d4a6100d" providerId="AD"/>
  <p188:author id="{6C3EF770-438D-E001-EC95-91FD504660C1}" name="Dory Kurowski" initials="DK" userId="S::dkurowski@lifesciadvisors.com::73394433-7d08-4bf2-a534-33e21b4e4044" providerId="AD"/>
  <p188:author id="{CFF77474-0E0D-6EC7-E618-CD25EF1D1E0C}" name="George Nomikos" initials="GN" userId="S::GN@lipocine.com::ca1b9046-e02e-4951-8cc6-1d47acd29521" providerId="AD"/>
  <p188:author id="{A97793B4-6EC0-657C-A40D-253B08DD82BE}" name="Ben Bruno" initials="BB" userId="S::BJB@lipocine.com::98c33203-575a-44be-94e5-8c92a8d0b4c5" providerId="AD"/>
  <p188:author id="{5332B1BD-E060-8A9D-F79C-8CB7AA436E40}" name="Krista Fogarty" initials="KF" userId="S::kf@lipocine.com::dc382867-3a3b-47c6-80a1-e864b54bb3e9" providerId="AD"/>
  <p188:author id="{08BDE2F5-C61E-AD81-0921-F6BB0D038B54}" name="Mahesh Patel" initials="MP" userId="S::mvp@lipocine.com::e4524699-8d3e-452f-891b-fa6cb14b8515" providerId="AD"/>
  <p188:author id="{5F1B83FE-EB26-C4D2-E36D-EA935AAF886B}" name="Kongnara Papangkorn" initials="KP" userId="S::kp@lipocine.com::5a5294af-8243-48ad-925a-aab3016dbb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ie Dananberg" initials="JD" lastIdx="1" clrIdx="0">
    <p:extLst>
      <p:ext uri="{19B8F6BF-5375-455C-9EA6-DF929625EA0E}">
        <p15:presenceInfo xmlns:p15="http://schemas.microsoft.com/office/powerpoint/2012/main" userId="S::jamie.dananberg@unitybiotechnology.com::d325738d-8845-445f-85fb-40ca0b22e177" providerId="AD"/>
      </p:ext>
    </p:extLst>
  </p:cmAuthor>
  <p:cmAuthor id="2" name="Lauren Masaki" initials="LM" lastIdx="1" clrIdx="1">
    <p:extLst>
      <p:ext uri="{19B8F6BF-5375-455C-9EA6-DF929625EA0E}">
        <p15:presenceInfo xmlns:p15="http://schemas.microsoft.com/office/powerpoint/2012/main" userId="S::lauren.masaki@unitybiotechnology.com::58deb4d2-062f-4001-930d-f521b6ef9900" providerId="AD"/>
      </p:ext>
    </p:extLst>
  </p:cmAuthor>
  <p:cmAuthor id="3" name="Sharon Klier" initials="SK" lastIdx="1" clrIdx="2">
    <p:extLst>
      <p:ext uri="{19B8F6BF-5375-455C-9EA6-DF929625EA0E}">
        <p15:presenceInfo xmlns:p15="http://schemas.microsoft.com/office/powerpoint/2012/main" userId="S::sharon.klier@unitybiotechnology.com::081d04ea-6da4-424e-9c1c-c01c79158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CED7"/>
    <a:srgbClr val="42BA97"/>
    <a:srgbClr val="33B5E7"/>
    <a:srgbClr val="1CADE4"/>
    <a:srgbClr val="72B7A0"/>
    <a:srgbClr val="FF036F"/>
    <a:srgbClr val="165A8A"/>
    <a:srgbClr val="DCE5ED"/>
    <a:srgbClr val="42B873"/>
    <a:srgbClr val="78B7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3ECD6-4D59-4215-B948-4A08783998E2}" v="85" dt="2023-06-14T20:32:01.696"/>
    <p1510:client id="{76E3FD01-C3AD-4FC1-85F0-6A388B48FEEC}" vWet="4" dt="2023-06-14T20:24:32.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6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1FD7D-6707-4BC3-9A49-0A1AE2ED5410}"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n-US"/>
        </a:p>
      </dgm:t>
    </dgm:pt>
    <dgm:pt modelId="{EFD6B4F3-B9C7-492C-8049-4D1A43872C61}">
      <dgm:prSet/>
      <dgm:spPr/>
      <dgm:t>
        <a:bodyPr/>
        <a:lstStyle/>
        <a:p>
          <a:r>
            <a:rPr lang="en-US"/>
            <a:t>Decrease in hepatic function </a:t>
          </a:r>
        </a:p>
      </dgm:t>
    </dgm:pt>
    <dgm:pt modelId="{14C2CFEF-3DE1-49BA-9419-18D6E357BAA2}" type="parTrans" cxnId="{18B690A4-B246-440F-996C-87AAEDF2F591}">
      <dgm:prSet/>
      <dgm:spPr/>
      <dgm:t>
        <a:bodyPr/>
        <a:lstStyle/>
        <a:p>
          <a:endParaRPr lang="en-US"/>
        </a:p>
      </dgm:t>
    </dgm:pt>
    <dgm:pt modelId="{BF5F5F1E-4CB8-430A-860A-D4F151D7EE21}" type="sibTrans" cxnId="{18B690A4-B246-440F-996C-87AAEDF2F591}">
      <dgm:prSet/>
      <dgm:spPr/>
      <dgm:t>
        <a:bodyPr/>
        <a:lstStyle/>
        <a:p>
          <a:endParaRPr lang="en-US"/>
        </a:p>
      </dgm:t>
    </dgm:pt>
    <dgm:pt modelId="{87DAAB12-A68D-45CA-996D-CE0BD016E8C0}">
      <dgm:prSet/>
      <dgm:spPr/>
      <dgm:t>
        <a:bodyPr/>
        <a:lstStyle/>
        <a:p>
          <a:r>
            <a:rPr lang="en-US"/>
            <a:t>Dependence on muscle for detoxification</a:t>
          </a:r>
        </a:p>
      </dgm:t>
    </dgm:pt>
    <dgm:pt modelId="{23DF7263-4016-4F08-ACC3-31181D44D128}" type="parTrans" cxnId="{464932A0-A366-4E27-BC83-A05304A5EE7E}">
      <dgm:prSet/>
      <dgm:spPr/>
      <dgm:t>
        <a:bodyPr/>
        <a:lstStyle/>
        <a:p>
          <a:endParaRPr lang="en-US"/>
        </a:p>
      </dgm:t>
    </dgm:pt>
    <dgm:pt modelId="{5C50D579-80D9-427E-A374-815846434A22}" type="sibTrans" cxnId="{464932A0-A366-4E27-BC83-A05304A5EE7E}">
      <dgm:prSet/>
      <dgm:spPr/>
      <dgm:t>
        <a:bodyPr/>
        <a:lstStyle/>
        <a:p>
          <a:endParaRPr lang="en-US"/>
        </a:p>
      </dgm:t>
    </dgm:pt>
    <dgm:pt modelId="{FE41EB0D-1233-4EDF-AAEF-F5AD97779426}">
      <dgm:prSet/>
      <dgm:spPr/>
      <dgm:t>
        <a:bodyPr/>
        <a:lstStyle/>
        <a:p>
          <a:r>
            <a:rPr lang="en-US"/>
            <a:t>Systemic accumulation of ammonia</a:t>
          </a:r>
        </a:p>
      </dgm:t>
    </dgm:pt>
    <dgm:pt modelId="{D1C47FC3-5BC8-422D-902F-8A9BD58ED147}" type="parTrans" cxnId="{0E272259-96B7-48CF-9F04-113C83B3382A}">
      <dgm:prSet/>
      <dgm:spPr/>
      <dgm:t>
        <a:bodyPr/>
        <a:lstStyle/>
        <a:p>
          <a:endParaRPr lang="en-US"/>
        </a:p>
      </dgm:t>
    </dgm:pt>
    <dgm:pt modelId="{599CCC4E-EF51-4825-A382-2444A1B403B4}" type="sibTrans" cxnId="{0E272259-96B7-48CF-9F04-113C83B3382A}">
      <dgm:prSet/>
      <dgm:spPr/>
      <dgm:t>
        <a:bodyPr/>
        <a:lstStyle/>
        <a:p>
          <a:endParaRPr lang="en-US"/>
        </a:p>
      </dgm:t>
    </dgm:pt>
    <dgm:pt modelId="{590BC7E9-D865-48AE-8263-44531A77FB4A}">
      <dgm:prSet/>
      <dgm:spPr/>
      <dgm:t>
        <a:bodyPr/>
        <a:lstStyle/>
        <a:p>
          <a:r>
            <a:rPr lang="en-US" b="1"/>
            <a:t>Hepatic Encephalopathy </a:t>
          </a:r>
        </a:p>
      </dgm:t>
    </dgm:pt>
    <dgm:pt modelId="{12260195-CF2B-4672-A081-7654539E8EF8}" type="parTrans" cxnId="{DE5EB82D-BFCC-4A6F-A221-DFDA8ADD20E6}">
      <dgm:prSet/>
      <dgm:spPr/>
      <dgm:t>
        <a:bodyPr/>
        <a:lstStyle/>
        <a:p>
          <a:endParaRPr lang="en-US"/>
        </a:p>
      </dgm:t>
    </dgm:pt>
    <dgm:pt modelId="{B4215D61-53DB-4538-8C36-B387164A9063}" type="sibTrans" cxnId="{DE5EB82D-BFCC-4A6F-A221-DFDA8ADD20E6}">
      <dgm:prSet/>
      <dgm:spPr/>
      <dgm:t>
        <a:bodyPr/>
        <a:lstStyle/>
        <a:p>
          <a:endParaRPr lang="en-US"/>
        </a:p>
      </dgm:t>
    </dgm:pt>
    <dgm:pt modelId="{FE8BF5B4-6006-4469-80C0-EBD2BA356F9C}">
      <dgm:prSet/>
      <dgm:spPr/>
      <dgm:t>
        <a:bodyPr/>
        <a:lstStyle/>
        <a:p>
          <a:r>
            <a:rPr lang="en-US"/>
            <a:t>Muscle-mass depletion </a:t>
          </a:r>
        </a:p>
      </dgm:t>
    </dgm:pt>
    <dgm:pt modelId="{891CB6E8-0765-4526-A069-6FD7A6787961}" type="sibTrans" cxnId="{2E5700F5-17F5-4D11-99B8-B81010AB0CFC}">
      <dgm:prSet/>
      <dgm:spPr/>
      <dgm:t>
        <a:bodyPr/>
        <a:lstStyle/>
        <a:p>
          <a:endParaRPr lang="en-US"/>
        </a:p>
      </dgm:t>
    </dgm:pt>
    <dgm:pt modelId="{DF8421D9-ADBE-4648-B352-0EE646C582D2}" type="parTrans" cxnId="{2E5700F5-17F5-4D11-99B8-B81010AB0CFC}">
      <dgm:prSet/>
      <dgm:spPr/>
      <dgm:t>
        <a:bodyPr/>
        <a:lstStyle/>
        <a:p>
          <a:endParaRPr lang="en-US"/>
        </a:p>
      </dgm:t>
    </dgm:pt>
    <dgm:pt modelId="{97BFA192-1629-4BF2-A401-E0341779F955}" type="pres">
      <dgm:prSet presAssocID="{AD61FD7D-6707-4BC3-9A49-0A1AE2ED5410}" presName="Name0" presStyleCnt="0">
        <dgm:presLayoutVars>
          <dgm:dir/>
          <dgm:animLvl val="lvl"/>
          <dgm:resizeHandles val="exact"/>
        </dgm:presLayoutVars>
      </dgm:prSet>
      <dgm:spPr/>
    </dgm:pt>
    <dgm:pt modelId="{86B2DC54-118B-4CF7-970A-CABBAE74AB58}" type="pres">
      <dgm:prSet presAssocID="{590BC7E9-D865-48AE-8263-44531A77FB4A}" presName="boxAndChildren" presStyleCnt="0"/>
      <dgm:spPr/>
    </dgm:pt>
    <dgm:pt modelId="{E0672B8F-E00B-4D52-A420-B403DBC4F40C}" type="pres">
      <dgm:prSet presAssocID="{590BC7E9-D865-48AE-8263-44531A77FB4A}" presName="parentTextBox" presStyleLbl="node1" presStyleIdx="0" presStyleCnt="5"/>
      <dgm:spPr/>
    </dgm:pt>
    <dgm:pt modelId="{052C0B9D-523F-4082-B900-EE6946C9552F}" type="pres">
      <dgm:prSet presAssocID="{599CCC4E-EF51-4825-A382-2444A1B403B4}" presName="sp" presStyleCnt="0"/>
      <dgm:spPr/>
    </dgm:pt>
    <dgm:pt modelId="{8D8A6B78-EE73-4482-9C76-C11B303720EE}" type="pres">
      <dgm:prSet presAssocID="{FE41EB0D-1233-4EDF-AAEF-F5AD97779426}" presName="arrowAndChildren" presStyleCnt="0"/>
      <dgm:spPr/>
    </dgm:pt>
    <dgm:pt modelId="{2FDD9634-F087-405B-A246-581DA5FAEB29}" type="pres">
      <dgm:prSet presAssocID="{FE41EB0D-1233-4EDF-AAEF-F5AD97779426}" presName="parentTextArrow" presStyleLbl="node1" presStyleIdx="1" presStyleCnt="5"/>
      <dgm:spPr/>
    </dgm:pt>
    <dgm:pt modelId="{353167EA-6510-4A8A-9B47-27037A57EA11}" type="pres">
      <dgm:prSet presAssocID="{891CB6E8-0765-4526-A069-6FD7A6787961}" presName="sp" presStyleCnt="0"/>
      <dgm:spPr/>
    </dgm:pt>
    <dgm:pt modelId="{84079254-411C-45B3-809A-88A86C4CEA10}" type="pres">
      <dgm:prSet presAssocID="{FE8BF5B4-6006-4469-80C0-EBD2BA356F9C}" presName="arrowAndChildren" presStyleCnt="0"/>
      <dgm:spPr/>
    </dgm:pt>
    <dgm:pt modelId="{AD121DF0-3264-4B23-AF0B-E8FB67C6C0CD}" type="pres">
      <dgm:prSet presAssocID="{FE8BF5B4-6006-4469-80C0-EBD2BA356F9C}" presName="parentTextArrow" presStyleLbl="node1" presStyleIdx="2" presStyleCnt="5"/>
      <dgm:spPr/>
    </dgm:pt>
    <dgm:pt modelId="{86759223-47D0-4ACD-95BE-C5DCE67201D6}" type="pres">
      <dgm:prSet presAssocID="{5C50D579-80D9-427E-A374-815846434A22}" presName="sp" presStyleCnt="0"/>
      <dgm:spPr/>
    </dgm:pt>
    <dgm:pt modelId="{21D8CC63-9169-4406-8BE7-B927F6B3A465}" type="pres">
      <dgm:prSet presAssocID="{87DAAB12-A68D-45CA-996D-CE0BD016E8C0}" presName="arrowAndChildren" presStyleCnt="0"/>
      <dgm:spPr/>
    </dgm:pt>
    <dgm:pt modelId="{85C6749C-9C2A-43AD-979A-A97353FB9038}" type="pres">
      <dgm:prSet presAssocID="{87DAAB12-A68D-45CA-996D-CE0BD016E8C0}" presName="parentTextArrow" presStyleLbl="node1" presStyleIdx="3" presStyleCnt="5"/>
      <dgm:spPr/>
    </dgm:pt>
    <dgm:pt modelId="{E5F8FB8E-8DC6-4AC8-A9B3-D9323812CE07}" type="pres">
      <dgm:prSet presAssocID="{BF5F5F1E-4CB8-430A-860A-D4F151D7EE21}" presName="sp" presStyleCnt="0"/>
      <dgm:spPr/>
    </dgm:pt>
    <dgm:pt modelId="{1EA0032C-29FA-4578-8D2B-062D3693D39C}" type="pres">
      <dgm:prSet presAssocID="{EFD6B4F3-B9C7-492C-8049-4D1A43872C61}" presName="arrowAndChildren" presStyleCnt="0"/>
      <dgm:spPr/>
    </dgm:pt>
    <dgm:pt modelId="{9291F74A-97A1-48EA-9585-0A9E30FFE6C5}" type="pres">
      <dgm:prSet presAssocID="{EFD6B4F3-B9C7-492C-8049-4D1A43872C61}" presName="parentTextArrow" presStyleLbl="node1" presStyleIdx="4" presStyleCnt="5"/>
      <dgm:spPr/>
    </dgm:pt>
  </dgm:ptLst>
  <dgm:cxnLst>
    <dgm:cxn modelId="{BAEBF705-001C-486B-8C34-B96F4AC8BEA7}" type="presOf" srcId="{87DAAB12-A68D-45CA-996D-CE0BD016E8C0}" destId="{85C6749C-9C2A-43AD-979A-A97353FB9038}" srcOrd="0" destOrd="0" presId="urn:microsoft.com/office/officeart/2005/8/layout/process4"/>
    <dgm:cxn modelId="{33E5010C-3716-475A-A9D7-7980D048A87D}" type="presOf" srcId="{FE8BF5B4-6006-4469-80C0-EBD2BA356F9C}" destId="{AD121DF0-3264-4B23-AF0B-E8FB67C6C0CD}" srcOrd="0" destOrd="0" presId="urn:microsoft.com/office/officeart/2005/8/layout/process4"/>
    <dgm:cxn modelId="{DE5EB82D-BFCC-4A6F-A221-DFDA8ADD20E6}" srcId="{AD61FD7D-6707-4BC3-9A49-0A1AE2ED5410}" destId="{590BC7E9-D865-48AE-8263-44531A77FB4A}" srcOrd="4" destOrd="0" parTransId="{12260195-CF2B-4672-A081-7654539E8EF8}" sibTransId="{B4215D61-53DB-4538-8C36-B387164A9063}"/>
    <dgm:cxn modelId="{2BB2D043-CAF7-46F0-9685-FA74300AA9F9}" type="presOf" srcId="{AD61FD7D-6707-4BC3-9A49-0A1AE2ED5410}" destId="{97BFA192-1629-4BF2-A401-E0341779F955}" srcOrd="0" destOrd="0" presId="urn:microsoft.com/office/officeart/2005/8/layout/process4"/>
    <dgm:cxn modelId="{AC14EB52-AF74-4C80-B8FE-36B3E8DEAFD2}" type="presOf" srcId="{590BC7E9-D865-48AE-8263-44531A77FB4A}" destId="{E0672B8F-E00B-4D52-A420-B403DBC4F40C}" srcOrd="0" destOrd="0" presId="urn:microsoft.com/office/officeart/2005/8/layout/process4"/>
    <dgm:cxn modelId="{0E272259-96B7-48CF-9F04-113C83B3382A}" srcId="{AD61FD7D-6707-4BC3-9A49-0A1AE2ED5410}" destId="{FE41EB0D-1233-4EDF-AAEF-F5AD97779426}" srcOrd="3" destOrd="0" parTransId="{D1C47FC3-5BC8-422D-902F-8A9BD58ED147}" sibTransId="{599CCC4E-EF51-4825-A382-2444A1B403B4}"/>
    <dgm:cxn modelId="{464932A0-A366-4E27-BC83-A05304A5EE7E}" srcId="{AD61FD7D-6707-4BC3-9A49-0A1AE2ED5410}" destId="{87DAAB12-A68D-45CA-996D-CE0BD016E8C0}" srcOrd="1" destOrd="0" parTransId="{23DF7263-4016-4F08-ACC3-31181D44D128}" sibTransId="{5C50D579-80D9-427E-A374-815846434A22}"/>
    <dgm:cxn modelId="{18B690A4-B246-440F-996C-87AAEDF2F591}" srcId="{AD61FD7D-6707-4BC3-9A49-0A1AE2ED5410}" destId="{EFD6B4F3-B9C7-492C-8049-4D1A43872C61}" srcOrd="0" destOrd="0" parTransId="{14C2CFEF-3DE1-49BA-9419-18D6E357BAA2}" sibTransId="{BF5F5F1E-4CB8-430A-860A-D4F151D7EE21}"/>
    <dgm:cxn modelId="{E900CCA9-A7F8-4E3C-969D-4CD6762AE436}" type="presOf" srcId="{EFD6B4F3-B9C7-492C-8049-4D1A43872C61}" destId="{9291F74A-97A1-48EA-9585-0A9E30FFE6C5}" srcOrd="0" destOrd="0" presId="urn:microsoft.com/office/officeart/2005/8/layout/process4"/>
    <dgm:cxn modelId="{4E96A7C5-A264-47B6-86CB-65FD947E9FB1}" type="presOf" srcId="{FE41EB0D-1233-4EDF-AAEF-F5AD97779426}" destId="{2FDD9634-F087-405B-A246-581DA5FAEB29}" srcOrd="0" destOrd="0" presId="urn:microsoft.com/office/officeart/2005/8/layout/process4"/>
    <dgm:cxn modelId="{2E5700F5-17F5-4D11-99B8-B81010AB0CFC}" srcId="{AD61FD7D-6707-4BC3-9A49-0A1AE2ED5410}" destId="{FE8BF5B4-6006-4469-80C0-EBD2BA356F9C}" srcOrd="2" destOrd="0" parTransId="{DF8421D9-ADBE-4648-B352-0EE646C582D2}" sibTransId="{891CB6E8-0765-4526-A069-6FD7A6787961}"/>
    <dgm:cxn modelId="{AD119711-26A0-4CD0-A405-0F3DA78851E1}" type="presParOf" srcId="{97BFA192-1629-4BF2-A401-E0341779F955}" destId="{86B2DC54-118B-4CF7-970A-CABBAE74AB58}" srcOrd="0" destOrd="0" presId="urn:microsoft.com/office/officeart/2005/8/layout/process4"/>
    <dgm:cxn modelId="{8253F312-F84E-4B8B-A33B-2AA4E20D28AB}" type="presParOf" srcId="{86B2DC54-118B-4CF7-970A-CABBAE74AB58}" destId="{E0672B8F-E00B-4D52-A420-B403DBC4F40C}" srcOrd="0" destOrd="0" presId="urn:microsoft.com/office/officeart/2005/8/layout/process4"/>
    <dgm:cxn modelId="{B1BE323F-19BD-4A94-A727-7C833512AD5A}" type="presParOf" srcId="{97BFA192-1629-4BF2-A401-E0341779F955}" destId="{052C0B9D-523F-4082-B900-EE6946C9552F}" srcOrd="1" destOrd="0" presId="urn:microsoft.com/office/officeart/2005/8/layout/process4"/>
    <dgm:cxn modelId="{AF7C54A6-353A-47C0-A9F1-693CC3F904CF}" type="presParOf" srcId="{97BFA192-1629-4BF2-A401-E0341779F955}" destId="{8D8A6B78-EE73-4482-9C76-C11B303720EE}" srcOrd="2" destOrd="0" presId="urn:microsoft.com/office/officeart/2005/8/layout/process4"/>
    <dgm:cxn modelId="{9F6336C6-198C-4F5B-BDFB-760EDC6500C8}" type="presParOf" srcId="{8D8A6B78-EE73-4482-9C76-C11B303720EE}" destId="{2FDD9634-F087-405B-A246-581DA5FAEB29}" srcOrd="0" destOrd="0" presId="urn:microsoft.com/office/officeart/2005/8/layout/process4"/>
    <dgm:cxn modelId="{1DA0E9E7-4C7F-45B4-B53A-9130F828C7BA}" type="presParOf" srcId="{97BFA192-1629-4BF2-A401-E0341779F955}" destId="{353167EA-6510-4A8A-9B47-27037A57EA11}" srcOrd="3" destOrd="0" presId="urn:microsoft.com/office/officeart/2005/8/layout/process4"/>
    <dgm:cxn modelId="{F71A3C66-2251-4459-B730-C4B946B9A25E}" type="presParOf" srcId="{97BFA192-1629-4BF2-A401-E0341779F955}" destId="{84079254-411C-45B3-809A-88A86C4CEA10}" srcOrd="4" destOrd="0" presId="urn:microsoft.com/office/officeart/2005/8/layout/process4"/>
    <dgm:cxn modelId="{FA1E7175-92A2-4E02-8D2A-C528CA10D2DC}" type="presParOf" srcId="{84079254-411C-45B3-809A-88A86C4CEA10}" destId="{AD121DF0-3264-4B23-AF0B-E8FB67C6C0CD}" srcOrd="0" destOrd="0" presId="urn:microsoft.com/office/officeart/2005/8/layout/process4"/>
    <dgm:cxn modelId="{C51BE872-2160-4FC4-899D-EA2752A1FFA9}" type="presParOf" srcId="{97BFA192-1629-4BF2-A401-E0341779F955}" destId="{86759223-47D0-4ACD-95BE-C5DCE67201D6}" srcOrd="5" destOrd="0" presId="urn:microsoft.com/office/officeart/2005/8/layout/process4"/>
    <dgm:cxn modelId="{F8FB236D-F176-455A-A371-9DAF04C55814}" type="presParOf" srcId="{97BFA192-1629-4BF2-A401-E0341779F955}" destId="{21D8CC63-9169-4406-8BE7-B927F6B3A465}" srcOrd="6" destOrd="0" presId="urn:microsoft.com/office/officeart/2005/8/layout/process4"/>
    <dgm:cxn modelId="{384E97AD-CAD4-495A-86E1-4F6D913A5955}" type="presParOf" srcId="{21D8CC63-9169-4406-8BE7-B927F6B3A465}" destId="{85C6749C-9C2A-43AD-979A-A97353FB9038}" srcOrd="0" destOrd="0" presId="urn:microsoft.com/office/officeart/2005/8/layout/process4"/>
    <dgm:cxn modelId="{FC04DE2F-BB9E-4D81-9545-B69E734DC854}" type="presParOf" srcId="{97BFA192-1629-4BF2-A401-E0341779F955}" destId="{E5F8FB8E-8DC6-4AC8-A9B3-D9323812CE07}" srcOrd="7" destOrd="0" presId="urn:microsoft.com/office/officeart/2005/8/layout/process4"/>
    <dgm:cxn modelId="{B2E1E028-7CFB-43AA-88F6-FEA530779813}" type="presParOf" srcId="{97BFA192-1629-4BF2-A401-E0341779F955}" destId="{1EA0032C-29FA-4578-8D2B-062D3693D39C}" srcOrd="8" destOrd="0" presId="urn:microsoft.com/office/officeart/2005/8/layout/process4"/>
    <dgm:cxn modelId="{3601E14E-0A8A-4DDB-8DF9-05174F426EE4}" type="presParOf" srcId="{1EA0032C-29FA-4578-8D2B-062D3693D39C}" destId="{9291F74A-97A1-48EA-9585-0A9E30FFE6C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31E97-D2FC-48FF-95F8-BD1C9E0DF893}"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8DBA918D-CC1C-40CC-B431-B3724BF5E847}">
      <dgm:prSet custT="1"/>
      <dgm:spPr/>
      <dgm:t>
        <a:bodyPr/>
        <a:lstStyle/>
        <a:p>
          <a:r>
            <a:rPr lang="en-US" sz="1400" b="1">
              <a:solidFill>
                <a:schemeClr val="bg1"/>
              </a:solidFill>
              <a:effectLst>
                <a:outerShdw blurRad="38100" dist="38100" dir="2700000" algn="tl">
                  <a:srgbClr val="000000">
                    <a:alpha val="43137"/>
                  </a:srgbClr>
                </a:outerShdw>
              </a:effectLst>
            </a:rPr>
            <a:t>Anabolic</a:t>
          </a:r>
          <a:r>
            <a:rPr lang="en-US" sz="1400" b="1" baseline="30000">
              <a:solidFill>
                <a:schemeClr val="bg1"/>
              </a:solidFill>
              <a:effectLst>
                <a:outerShdw blurRad="38100" dist="38100" dir="2700000" algn="tl">
                  <a:srgbClr val="000000">
                    <a:alpha val="43137"/>
                  </a:srgbClr>
                </a:outerShdw>
              </a:effectLst>
            </a:rPr>
            <a:t>1</a:t>
          </a:r>
          <a:endParaRPr lang="en-US" sz="1400" baseline="30000">
            <a:solidFill>
              <a:schemeClr val="bg1"/>
            </a:solidFill>
          </a:endParaRPr>
        </a:p>
      </dgm:t>
    </dgm:pt>
    <dgm:pt modelId="{5CA48185-3F14-4FC7-A182-48C195D64BDF}" type="parTrans" cxnId="{2AE7B100-0D6C-4EE4-9D60-771ABF9F73AF}">
      <dgm:prSet/>
      <dgm:spPr/>
      <dgm:t>
        <a:bodyPr/>
        <a:lstStyle/>
        <a:p>
          <a:endParaRPr lang="en-US" sz="1600"/>
        </a:p>
      </dgm:t>
    </dgm:pt>
    <dgm:pt modelId="{ACE056FA-E52A-4E90-AAC6-FD384E24B372}" type="sibTrans" cxnId="{2AE7B100-0D6C-4EE4-9D60-771ABF9F73AF}">
      <dgm:prSet/>
      <dgm:spPr/>
      <dgm:t>
        <a:bodyPr/>
        <a:lstStyle/>
        <a:p>
          <a:endParaRPr lang="en-US" sz="1400"/>
        </a:p>
      </dgm:t>
    </dgm:pt>
    <dgm:pt modelId="{0A2999C6-CBF8-4985-9AB6-506971957306}">
      <dgm:prSet phldrT="[Text]" custT="1"/>
      <dgm:spPr/>
      <dgm:t>
        <a:bodyPr/>
        <a:lstStyle/>
        <a:p>
          <a:pPr>
            <a:buNone/>
          </a:pPr>
          <a:r>
            <a:rPr lang="en-US" sz="1100"/>
            <a:t>Increase muscle mass and strength</a:t>
          </a:r>
          <a:r>
            <a:rPr lang="en-US" sz="1100" baseline="30000"/>
            <a:t>2</a:t>
          </a:r>
          <a:r>
            <a:rPr lang="en-US" sz="1100" baseline="0"/>
            <a:t>;</a:t>
          </a:r>
          <a:r>
            <a:rPr lang="en-US" sz="1100" baseline="30000"/>
            <a:t> </a:t>
          </a:r>
          <a:r>
            <a:rPr lang="en-US" sz="1100"/>
            <a:t>Reduce fat mass</a:t>
          </a:r>
          <a:r>
            <a:rPr lang="en-US" sz="1100" b="0" baseline="30000">
              <a:solidFill>
                <a:prstClr val="black">
                  <a:hueOff val="0"/>
                  <a:satOff val="0"/>
                  <a:lumOff val="0"/>
                  <a:alphaOff val="0"/>
                </a:prstClr>
              </a:solidFill>
              <a:latin typeface="Calibri"/>
              <a:ea typeface="+mn-ea"/>
              <a:cs typeface="+mn-cs"/>
            </a:rPr>
            <a:t>3</a:t>
          </a:r>
          <a:r>
            <a:rPr lang="en-US" sz="1100" baseline="0"/>
            <a:t>;</a:t>
          </a:r>
          <a:r>
            <a:rPr lang="en-US" sz="1100" b="0" baseline="30000">
              <a:solidFill>
                <a:prstClr val="black">
                  <a:hueOff val="0"/>
                  <a:satOff val="0"/>
                  <a:lumOff val="0"/>
                  <a:alphaOff val="0"/>
                </a:prstClr>
              </a:solidFill>
              <a:latin typeface="Calibri"/>
              <a:ea typeface="+mn-ea"/>
              <a:cs typeface="+mn-cs"/>
            </a:rPr>
            <a:t> </a:t>
          </a:r>
          <a:r>
            <a:rPr lang="en-US" sz="1100"/>
            <a:t>Increase bone density</a:t>
          </a:r>
          <a:r>
            <a:rPr lang="en-US" sz="1100" b="0" baseline="30000">
              <a:solidFill>
                <a:prstClr val="black">
                  <a:hueOff val="0"/>
                  <a:satOff val="0"/>
                  <a:lumOff val="0"/>
                  <a:alphaOff val="0"/>
                </a:prstClr>
              </a:solidFill>
              <a:latin typeface="Calibri"/>
              <a:ea typeface="+mn-ea"/>
              <a:cs typeface="+mn-cs"/>
            </a:rPr>
            <a:t>4</a:t>
          </a:r>
          <a:r>
            <a:rPr lang="en-US" sz="1100" baseline="0"/>
            <a:t>;</a:t>
          </a:r>
          <a:r>
            <a:rPr lang="en-US" sz="1100" b="0" baseline="30000">
              <a:solidFill>
                <a:prstClr val="black">
                  <a:hueOff val="0"/>
                  <a:satOff val="0"/>
                  <a:lumOff val="0"/>
                  <a:alphaOff val="0"/>
                </a:prstClr>
              </a:solidFill>
              <a:latin typeface="Calibri"/>
              <a:ea typeface="+mn-ea"/>
              <a:cs typeface="+mn-cs"/>
            </a:rPr>
            <a:t> </a:t>
          </a:r>
          <a:r>
            <a:rPr lang="en-US" sz="1100"/>
            <a:t>Inhibit myostatin</a:t>
          </a:r>
          <a:r>
            <a:rPr lang="en-US" sz="1100" b="0" baseline="30000">
              <a:solidFill>
                <a:prstClr val="black">
                  <a:hueOff val="0"/>
                  <a:satOff val="0"/>
                  <a:lumOff val="0"/>
                  <a:alphaOff val="0"/>
                </a:prstClr>
              </a:solidFill>
              <a:latin typeface="Calibri"/>
              <a:ea typeface="+mn-ea"/>
              <a:cs typeface="+mn-cs"/>
            </a:rPr>
            <a:t>5</a:t>
          </a:r>
          <a:r>
            <a:rPr lang="en-US" sz="1100" baseline="0"/>
            <a:t>; </a:t>
          </a:r>
          <a:r>
            <a:rPr lang="en-US" sz="1100"/>
            <a:t>Improve appetite and nutritional status*</a:t>
          </a:r>
          <a:endParaRPr lang="en-US" sz="1100" baseline="30000"/>
        </a:p>
      </dgm:t>
    </dgm:pt>
    <dgm:pt modelId="{B790AA0C-1708-4807-BC24-DBA48D5218D6}" type="parTrans" cxnId="{9662CA83-0408-438B-9948-BE72E0BBB4F5}">
      <dgm:prSet/>
      <dgm:spPr/>
      <dgm:t>
        <a:bodyPr/>
        <a:lstStyle/>
        <a:p>
          <a:endParaRPr lang="en-US" sz="1400"/>
        </a:p>
      </dgm:t>
    </dgm:pt>
    <dgm:pt modelId="{796D8224-E877-4B4A-A599-64EE7F8D694A}" type="sibTrans" cxnId="{9662CA83-0408-438B-9948-BE72E0BBB4F5}">
      <dgm:prSet/>
      <dgm:spPr/>
      <dgm:t>
        <a:bodyPr/>
        <a:lstStyle/>
        <a:p>
          <a:endParaRPr lang="en-US" sz="1400"/>
        </a:p>
      </dgm:t>
    </dgm:pt>
    <dgm:pt modelId="{D4D33FC6-7233-4825-88E7-8E06BB45B1CE}">
      <dgm:prSet phldrT="[Text]" custT="1"/>
      <dgm:spPr/>
      <dgm:t>
        <a:bodyPr/>
        <a:lstStyle/>
        <a:p>
          <a:r>
            <a:rPr lang="en-US" sz="1400" b="1" kern="1200">
              <a:effectLst>
                <a:outerShdw blurRad="38100" dist="38100" dir="2700000" algn="tl">
                  <a:srgbClr val="000000">
                    <a:alpha val="43137"/>
                  </a:srgbClr>
                </a:outerShdw>
              </a:effectLst>
            </a:rPr>
            <a:t>Androgenic</a:t>
          </a:r>
        </a:p>
      </dgm:t>
    </dgm:pt>
    <dgm:pt modelId="{D04789E6-D2E5-4F8F-9F0F-72E6B924F1AE}" type="parTrans" cxnId="{70B1A749-4BCC-4FB3-AE3E-FB4472898D28}">
      <dgm:prSet/>
      <dgm:spPr/>
      <dgm:t>
        <a:bodyPr/>
        <a:lstStyle/>
        <a:p>
          <a:endParaRPr lang="en-US" sz="1400"/>
        </a:p>
      </dgm:t>
    </dgm:pt>
    <dgm:pt modelId="{9C9C2B7E-811A-488C-A97C-176C1A15D27F}" type="sibTrans" cxnId="{70B1A749-4BCC-4FB3-AE3E-FB4472898D28}">
      <dgm:prSet/>
      <dgm:spPr/>
      <dgm:t>
        <a:bodyPr/>
        <a:lstStyle/>
        <a:p>
          <a:endParaRPr lang="en-US" sz="1400"/>
        </a:p>
      </dgm:t>
    </dgm:pt>
    <dgm:pt modelId="{89D8DB07-7DD0-480E-B31E-48F59ED13FFC}">
      <dgm:prSet phldrT="[Text]" custT="1"/>
      <dgm:spPr/>
      <dgm:t>
        <a:bodyPr/>
        <a:lstStyle/>
        <a:p>
          <a:r>
            <a:rPr lang="en-US" sz="1400" b="1" spc="0">
              <a:effectLst>
                <a:outerShdw blurRad="38100" dist="38100" dir="2700000" algn="tl">
                  <a:srgbClr val="000000">
                    <a:alpha val="43137"/>
                  </a:srgbClr>
                </a:outerShdw>
              </a:effectLst>
            </a:rPr>
            <a:t>Anti-Inflammatory</a:t>
          </a:r>
          <a:r>
            <a:rPr lang="en-US" sz="1400" b="1" spc="0" baseline="30000">
              <a:effectLst>
                <a:outerShdw blurRad="38100" dist="38100" dir="2700000" algn="tl">
                  <a:srgbClr val="000000">
                    <a:alpha val="43137"/>
                  </a:srgbClr>
                </a:outerShdw>
              </a:effectLst>
            </a:rPr>
            <a:t>8,9</a:t>
          </a:r>
        </a:p>
      </dgm:t>
    </dgm:pt>
    <dgm:pt modelId="{7AE05509-1DAA-4CF3-845D-908262E4C27D}" type="parTrans" cxnId="{FA347C2D-9942-4C33-8BE7-3610AA5660C1}">
      <dgm:prSet/>
      <dgm:spPr/>
      <dgm:t>
        <a:bodyPr/>
        <a:lstStyle/>
        <a:p>
          <a:endParaRPr lang="en-US" sz="1400"/>
        </a:p>
      </dgm:t>
    </dgm:pt>
    <dgm:pt modelId="{8F6426BA-BB76-4BB0-B2A3-A8026359C334}" type="sibTrans" cxnId="{FA347C2D-9942-4C33-8BE7-3610AA5660C1}">
      <dgm:prSet/>
      <dgm:spPr/>
      <dgm:t>
        <a:bodyPr/>
        <a:lstStyle/>
        <a:p>
          <a:endParaRPr lang="en-US" sz="1400"/>
        </a:p>
      </dgm:t>
    </dgm:pt>
    <dgm:pt modelId="{AACBA225-A175-4031-ADA1-EAA82762D932}">
      <dgm:prSet phldrT="[Text]" custT="1"/>
      <dgm:spPr/>
      <dgm:t>
        <a:bodyPr/>
        <a:lstStyle/>
        <a:p>
          <a:pPr marL="57150" lvl="1" indent="-57150" algn="l" defTabSz="488950">
            <a:lnSpc>
              <a:spcPct val="90000"/>
            </a:lnSpc>
            <a:spcBef>
              <a:spcPct val="0"/>
            </a:spcBef>
            <a:spcAft>
              <a:spcPct val="15000"/>
            </a:spcAft>
            <a:buNone/>
          </a:pPr>
          <a:r>
            <a:rPr lang="en-US" sz="1100" kern="1200">
              <a:solidFill>
                <a:srgbClr val="000000">
                  <a:hueOff val="0"/>
                  <a:satOff val="0"/>
                  <a:lumOff val="0"/>
                  <a:alphaOff val="0"/>
                </a:srgbClr>
              </a:solidFill>
              <a:latin typeface="Arial"/>
              <a:ea typeface="+mn-ea"/>
              <a:cs typeface="+mn-cs"/>
            </a:rPr>
            <a:t>Reduce IL-1, IL-6, and TNF-α</a:t>
          </a:r>
          <a:r>
            <a:rPr lang="en-US" sz="1100" kern="1200" baseline="30000">
              <a:solidFill>
                <a:srgbClr val="000000">
                  <a:hueOff val="0"/>
                  <a:satOff val="0"/>
                  <a:lumOff val="0"/>
                  <a:alphaOff val="0"/>
                </a:srgbClr>
              </a:solidFill>
              <a:latin typeface="Arial"/>
              <a:ea typeface="+mn-ea"/>
              <a:cs typeface="+mn-cs"/>
            </a:rPr>
            <a:t>10</a:t>
          </a:r>
        </a:p>
      </dgm:t>
    </dgm:pt>
    <dgm:pt modelId="{170D1ACE-969F-4F9B-BD5B-477866EA2779}" type="parTrans" cxnId="{DC660660-848C-44EB-8847-0CCAAFAC837C}">
      <dgm:prSet/>
      <dgm:spPr/>
      <dgm:t>
        <a:bodyPr/>
        <a:lstStyle/>
        <a:p>
          <a:endParaRPr lang="en-US" sz="1400"/>
        </a:p>
      </dgm:t>
    </dgm:pt>
    <dgm:pt modelId="{B37DF690-8370-477B-BBB6-FDAE7180DA26}" type="sibTrans" cxnId="{DC660660-848C-44EB-8847-0CCAAFAC837C}">
      <dgm:prSet/>
      <dgm:spPr/>
      <dgm:t>
        <a:bodyPr/>
        <a:lstStyle/>
        <a:p>
          <a:endParaRPr lang="en-US" sz="1400"/>
        </a:p>
      </dgm:t>
    </dgm:pt>
    <dgm:pt modelId="{6C243295-BAC7-4185-9723-65D2E17EEB34}">
      <dgm:prSet phldrT="[Text]" custT="1"/>
      <dgm:spPr/>
      <dgm:t>
        <a:bodyPr/>
        <a:lstStyle/>
        <a:p>
          <a:r>
            <a:rPr lang="en-US" sz="1400" b="1" kern="1200">
              <a:effectLst>
                <a:outerShdw blurRad="38100" dist="38100" dir="2700000" algn="tl">
                  <a:srgbClr val="000000">
                    <a:alpha val="43137"/>
                  </a:srgbClr>
                </a:outerShdw>
              </a:effectLst>
            </a:rPr>
            <a:t>Improve immuno-dysregulation</a:t>
          </a:r>
          <a:r>
            <a:rPr lang="en-US" sz="1400" b="1" kern="1200" spc="0" baseline="30000">
              <a:effectLst>
                <a:outerShdw blurRad="38100" dist="38100" dir="2700000" algn="tl">
                  <a:srgbClr val="000000">
                    <a:alpha val="43137"/>
                  </a:srgbClr>
                </a:outerShdw>
              </a:effectLst>
            </a:rPr>
            <a:t>11</a:t>
          </a:r>
          <a:endParaRPr lang="en-US" sz="1050" b="0" kern="1200">
            <a:solidFill>
              <a:prstClr val="black">
                <a:hueOff val="0"/>
                <a:satOff val="0"/>
                <a:lumOff val="0"/>
                <a:alphaOff val="0"/>
              </a:prstClr>
            </a:solidFill>
            <a:latin typeface="Calibri"/>
            <a:ea typeface="+mn-ea"/>
            <a:cs typeface="+mn-cs"/>
          </a:endParaRPr>
        </a:p>
      </dgm:t>
    </dgm:pt>
    <dgm:pt modelId="{974E9332-74C8-4F53-B540-071B897544D8}" type="parTrans" cxnId="{39749BE7-8164-404D-9DA4-8439A69C0208}">
      <dgm:prSet/>
      <dgm:spPr/>
      <dgm:t>
        <a:bodyPr/>
        <a:lstStyle/>
        <a:p>
          <a:endParaRPr lang="en-US" sz="1400"/>
        </a:p>
      </dgm:t>
    </dgm:pt>
    <dgm:pt modelId="{41B156C5-C94F-4DE8-AF33-0E5A0FE8646D}" type="sibTrans" cxnId="{39749BE7-8164-404D-9DA4-8439A69C0208}">
      <dgm:prSet/>
      <dgm:spPr/>
      <dgm:t>
        <a:bodyPr/>
        <a:lstStyle/>
        <a:p>
          <a:endParaRPr lang="en-US" sz="1400"/>
        </a:p>
      </dgm:t>
    </dgm:pt>
    <dgm:pt modelId="{46B18CC4-2807-498C-AB51-283745F838AC}">
      <dgm:prSet phldrT="[Text]" custT="1"/>
      <dgm:spPr/>
      <dgm:t>
        <a:bodyPr/>
        <a:lstStyle/>
        <a:p>
          <a:pPr>
            <a:buNone/>
          </a:pPr>
          <a:r>
            <a:rPr lang="en-US" sz="1100" kern="1200">
              <a:solidFill>
                <a:srgbClr val="000000">
                  <a:hueOff val="0"/>
                  <a:satOff val="0"/>
                  <a:lumOff val="0"/>
                  <a:alphaOff val="0"/>
                </a:srgbClr>
              </a:solidFill>
              <a:latin typeface="Arial"/>
              <a:ea typeface="+mn-ea"/>
              <a:cs typeface="+mn-cs"/>
            </a:rPr>
            <a:t>Induce hematopoiesis</a:t>
          </a:r>
          <a:r>
            <a:rPr lang="en-US" sz="1100" kern="1200" baseline="30000">
              <a:solidFill>
                <a:srgbClr val="000000">
                  <a:hueOff val="0"/>
                  <a:satOff val="0"/>
                  <a:lumOff val="0"/>
                  <a:alphaOff val="0"/>
                </a:srgbClr>
              </a:solidFill>
              <a:latin typeface="Arial"/>
              <a:ea typeface="+mn-ea"/>
              <a:cs typeface="+mn-cs"/>
            </a:rPr>
            <a:t>6</a:t>
          </a:r>
          <a:r>
            <a:rPr lang="en-US" sz="1100" kern="1200">
              <a:solidFill>
                <a:srgbClr val="000000">
                  <a:hueOff val="0"/>
                  <a:satOff val="0"/>
                  <a:lumOff val="0"/>
                  <a:alphaOff val="0"/>
                </a:srgbClr>
              </a:solidFill>
              <a:latin typeface="Arial"/>
              <a:ea typeface="+mn-ea"/>
              <a:cs typeface="+mn-cs"/>
            </a:rPr>
            <a:t>; Improve endocrine/sexual dysfunction</a:t>
          </a:r>
          <a:r>
            <a:rPr lang="en-US" sz="1100" kern="1200" baseline="30000">
              <a:solidFill>
                <a:srgbClr val="000000">
                  <a:hueOff val="0"/>
                  <a:satOff val="0"/>
                  <a:lumOff val="0"/>
                  <a:alphaOff val="0"/>
                </a:srgbClr>
              </a:solidFill>
              <a:latin typeface="Arial"/>
              <a:ea typeface="+mn-ea"/>
              <a:cs typeface="+mn-cs"/>
            </a:rPr>
            <a:t>7</a:t>
          </a:r>
        </a:p>
      </dgm:t>
    </dgm:pt>
    <dgm:pt modelId="{A885B7BF-79EB-4ADB-8E7C-F1AF8C240D0E}" type="parTrans" cxnId="{5CCEB383-2AF0-4DAE-AD7A-EE9A71CB55DD}">
      <dgm:prSet/>
      <dgm:spPr/>
      <dgm:t>
        <a:bodyPr/>
        <a:lstStyle/>
        <a:p>
          <a:endParaRPr lang="en-US"/>
        </a:p>
      </dgm:t>
    </dgm:pt>
    <dgm:pt modelId="{B80E3531-5AEF-4D98-86F1-766BA05141BE}" type="sibTrans" cxnId="{5CCEB383-2AF0-4DAE-AD7A-EE9A71CB55DD}">
      <dgm:prSet/>
      <dgm:spPr/>
      <dgm:t>
        <a:bodyPr/>
        <a:lstStyle/>
        <a:p>
          <a:endParaRPr lang="en-US"/>
        </a:p>
      </dgm:t>
    </dgm:pt>
    <dgm:pt modelId="{52064C33-9469-4D18-A996-2E82375E827C}">
      <dgm:prSet phldrT="[Text]" custT="1"/>
      <dgm:spPr/>
      <dgm:t>
        <a:bodyPr/>
        <a:lstStyle/>
        <a:p>
          <a:r>
            <a:rPr lang="en-US" sz="1400" b="1" kern="1200" spc="0">
              <a:solidFill>
                <a:schemeClr val="bg1"/>
              </a:solidFill>
              <a:effectLst>
                <a:outerShdw blurRad="38100" dist="38100" dir="2700000" algn="tl">
                  <a:srgbClr val="000000">
                    <a:alpha val="43137"/>
                  </a:srgbClr>
                </a:outerShdw>
              </a:effectLst>
              <a:latin typeface="Calibri"/>
              <a:ea typeface="+mn-ea"/>
              <a:cs typeface="+mn-cs"/>
            </a:rPr>
            <a:t>Protein Modulation</a:t>
          </a:r>
          <a:endParaRPr lang="en-US" sz="1050" b="0" kern="1200">
            <a:solidFill>
              <a:schemeClr val="bg1"/>
            </a:solidFill>
            <a:latin typeface="Calibri"/>
            <a:ea typeface="+mn-ea"/>
            <a:cs typeface="+mn-cs"/>
          </a:endParaRPr>
        </a:p>
      </dgm:t>
    </dgm:pt>
    <dgm:pt modelId="{8097B848-8653-4986-8FAF-CC16E10D4A6B}" type="parTrans" cxnId="{1E90B816-F55E-45A0-A518-7026A87788C0}">
      <dgm:prSet/>
      <dgm:spPr/>
      <dgm:t>
        <a:bodyPr/>
        <a:lstStyle/>
        <a:p>
          <a:endParaRPr lang="en-US"/>
        </a:p>
      </dgm:t>
    </dgm:pt>
    <dgm:pt modelId="{955F6E2E-6093-4AB2-9426-B96EA8EBBF76}" type="sibTrans" cxnId="{1E90B816-F55E-45A0-A518-7026A87788C0}">
      <dgm:prSet/>
      <dgm:spPr/>
      <dgm:t>
        <a:bodyPr/>
        <a:lstStyle/>
        <a:p>
          <a:endParaRPr lang="en-US"/>
        </a:p>
      </dgm:t>
    </dgm:pt>
    <dgm:pt modelId="{028511B1-9EE7-4DE5-BA22-5198F2C5769C}">
      <dgm:prSet phldrT="[Text]" custT="1"/>
      <dgm:spPr/>
      <dgm:t>
        <a:bodyPr/>
        <a:lstStyle/>
        <a:p>
          <a:pPr marL="57150" lvl="1" indent="-57150" algn="l" defTabSz="488950">
            <a:lnSpc>
              <a:spcPct val="90000"/>
            </a:lnSpc>
            <a:spcBef>
              <a:spcPct val="0"/>
            </a:spcBef>
            <a:spcAft>
              <a:spcPct val="15000"/>
            </a:spcAft>
            <a:buNone/>
            <a:defRPr b="1"/>
          </a:pPr>
          <a:r>
            <a:rPr lang="en-US" sz="1100" b="0" kern="1200">
              <a:solidFill>
                <a:srgbClr val="000000">
                  <a:hueOff val="0"/>
                  <a:satOff val="0"/>
                  <a:lumOff val="0"/>
                  <a:alphaOff val="0"/>
                </a:srgbClr>
              </a:solidFill>
              <a:latin typeface="Arial"/>
              <a:ea typeface="+mn-ea"/>
              <a:cs typeface="+mn-cs"/>
            </a:rPr>
            <a:t>Albumin increase; Muscle protein synthesis; Lower SHBG</a:t>
          </a:r>
        </a:p>
      </dgm:t>
    </dgm:pt>
    <dgm:pt modelId="{AC584218-E428-408C-931C-0DE5811FC064}" type="parTrans" cxnId="{DFB1073D-B2A8-42F3-9B97-5B0A3C922F3A}">
      <dgm:prSet/>
      <dgm:spPr/>
      <dgm:t>
        <a:bodyPr/>
        <a:lstStyle/>
        <a:p>
          <a:endParaRPr lang="en-US"/>
        </a:p>
      </dgm:t>
    </dgm:pt>
    <dgm:pt modelId="{63830A1C-0D0F-402C-863D-5394FF660D7C}" type="sibTrans" cxnId="{DFB1073D-B2A8-42F3-9B97-5B0A3C922F3A}">
      <dgm:prSet/>
      <dgm:spPr/>
      <dgm:t>
        <a:bodyPr/>
        <a:lstStyle/>
        <a:p>
          <a:endParaRPr lang="en-US"/>
        </a:p>
      </dgm:t>
    </dgm:pt>
    <dgm:pt modelId="{EA78E6B0-E983-4D43-8413-63C4ACFCF88A}">
      <dgm:prSet phldrT="[Text]" custT="1"/>
      <dgm:spPr/>
      <dgm:t>
        <a:bodyPr/>
        <a:lstStyle/>
        <a:p>
          <a:pPr marL="57150" lvl="1" indent="-57150" algn="l" defTabSz="488950">
            <a:lnSpc>
              <a:spcPct val="90000"/>
            </a:lnSpc>
            <a:spcBef>
              <a:spcPct val="0"/>
            </a:spcBef>
            <a:spcAft>
              <a:spcPct val="15000"/>
            </a:spcAft>
            <a:buNone/>
          </a:pPr>
          <a:r>
            <a:rPr lang="en-US" sz="1100" kern="1200">
              <a:solidFill>
                <a:srgbClr val="000000">
                  <a:hueOff val="0"/>
                  <a:satOff val="0"/>
                  <a:lumOff val="0"/>
                  <a:alphaOff val="0"/>
                </a:srgbClr>
              </a:solidFill>
              <a:latin typeface="Arial"/>
              <a:ea typeface="+mn-ea"/>
              <a:cs typeface="+mn-cs"/>
            </a:rPr>
            <a:t>Lower infection rate</a:t>
          </a:r>
        </a:p>
      </dgm:t>
    </dgm:pt>
    <dgm:pt modelId="{1A777CC9-3914-458F-B8FF-CEEC2B8C2B54}" type="parTrans" cxnId="{9A238C55-03E5-43DA-9DC3-A3FBB97A2489}">
      <dgm:prSet/>
      <dgm:spPr/>
      <dgm:t>
        <a:bodyPr/>
        <a:lstStyle/>
        <a:p>
          <a:endParaRPr lang="en-US"/>
        </a:p>
      </dgm:t>
    </dgm:pt>
    <dgm:pt modelId="{7D8C24B4-17F9-41B7-B8B8-DCAA7F2BCB33}" type="sibTrans" cxnId="{9A238C55-03E5-43DA-9DC3-A3FBB97A2489}">
      <dgm:prSet/>
      <dgm:spPr/>
      <dgm:t>
        <a:bodyPr/>
        <a:lstStyle/>
        <a:p>
          <a:endParaRPr lang="en-US"/>
        </a:p>
      </dgm:t>
    </dgm:pt>
    <dgm:pt modelId="{7C5310BE-A910-47B3-AE4F-AE535C933B9E}">
      <dgm:prSet phldrT="[Text]" custT="1"/>
      <dgm:spPr/>
      <dgm:t>
        <a:bodyPr/>
        <a:lstStyle/>
        <a:p>
          <a:pPr>
            <a:buNone/>
            <a:defRPr b="1"/>
          </a:pPr>
          <a:r>
            <a:rPr lang="en-US" sz="1400" b="1" kern="1200">
              <a:solidFill>
                <a:srgbClr val="FFFFFF"/>
              </a:solidFill>
              <a:effectLst>
                <a:outerShdw blurRad="38100" dist="38100" dir="2700000" algn="tl">
                  <a:srgbClr val="000000">
                    <a:alpha val="43137"/>
                  </a:srgbClr>
                </a:outerShdw>
              </a:effectLst>
              <a:latin typeface="Arial"/>
              <a:ea typeface="+mn-ea"/>
              <a:cs typeface="+mn-cs"/>
            </a:rPr>
            <a:t>Ammonia Detoxification</a:t>
          </a:r>
        </a:p>
      </dgm:t>
    </dgm:pt>
    <dgm:pt modelId="{452B139D-C5A9-4A9C-AA2D-649C716966C7}" type="parTrans" cxnId="{719E68A4-4122-4390-8F90-EFD2E4F4F651}">
      <dgm:prSet/>
      <dgm:spPr/>
      <dgm:t>
        <a:bodyPr/>
        <a:lstStyle/>
        <a:p>
          <a:endParaRPr lang="en-US"/>
        </a:p>
      </dgm:t>
    </dgm:pt>
    <dgm:pt modelId="{0AE2856B-92D3-4309-9ABA-DFF443C737FF}" type="sibTrans" cxnId="{719E68A4-4122-4390-8F90-EFD2E4F4F651}">
      <dgm:prSet/>
      <dgm:spPr/>
      <dgm:t>
        <a:bodyPr/>
        <a:lstStyle/>
        <a:p>
          <a:endParaRPr lang="en-US"/>
        </a:p>
      </dgm:t>
    </dgm:pt>
    <dgm:pt modelId="{D8589BF5-67EE-4566-B320-F7C345D6DC20}">
      <dgm:prSet phldrT="[Text]" custT="1"/>
      <dgm:spPr/>
      <dgm:t>
        <a:bodyPr/>
        <a:lstStyle/>
        <a:p>
          <a:pPr>
            <a:buNone/>
            <a:defRPr b="1"/>
          </a:pPr>
          <a:r>
            <a:rPr lang="en-US" sz="1100" b="0" kern="1200">
              <a:solidFill>
                <a:srgbClr val="000000">
                  <a:hueOff val="0"/>
                  <a:satOff val="0"/>
                  <a:lumOff val="0"/>
                  <a:alphaOff val="0"/>
                </a:srgbClr>
              </a:solidFill>
              <a:latin typeface="Arial"/>
              <a:ea typeface="+mn-ea"/>
              <a:cs typeface="+mn-cs"/>
            </a:rPr>
            <a:t>Improve liver health; Improve muscle disorders; Antibacterial </a:t>
          </a:r>
        </a:p>
      </dgm:t>
    </dgm:pt>
    <dgm:pt modelId="{AFF35873-2749-40B5-BB3B-DBFDB14CD289}" type="parTrans" cxnId="{1443F192-0B12-4EBA-AC52-DBD77ECD77F3}">
      <dgm:prSet/>
      <dgm:spPr/>
      <dgm:t>
        <a:bodyPr/>
        <a:lstStyle/>
        <a:p>
          <a:endParaRPr lang="en-US"/>
        </a:p>
      </dgm:t>
    </dgm:pt>
    <dgm:pt modelId="{9FB1A977-8174-4DE9-B778-2D63465E0CB5}" type="sibTrans" cxnId="{1443F192-0B12-4EBA-AC52-DBD77ECD77F3}">
      <dgm:prSet/>
      <dgm:spPr/>
      <dgm:t>
        <a:bodyPr/>
        <a:lstStyle/>
        <a:p>
          <a:endParaRPr lang="en-US"/>
        </a:p>
      </dgm:t>
    </dgm:pt>
    <dgm:pt modelId="{5617868E-8620-4B09-AF57-B07A5F34F673}" type="pres">
      <dgm:prSet presAssocID="{7B531E97-D2FC-48FF-95F8-BD1C9E0DF893}" presName="linear" presStyleCnt="0">
        <dgm:presLayoutVars>
          <dgm:dir/>
          <dgm:animLvl val="lvl"/>
          <dgm:resizeHandles val="exact"/>
        </dgm:presLayoutVars>
      </dgm:prSet>
      <dgm:spPr/>
    </dgm:pt>
    <dgm:pt modelId="{8E5EA5E0-6162-4943-9A2E-0667B8CCCAEB}" type="pres">
      <dgm:prSet presAssocID="{8DBA918D-CC1C-40CC-B431-B3724BF5E847}" presName="parentLin" presStyleCnt="0"/>
      <dgm:spPr/>
    </dgm:pt>
    <dgm:pt modelId="{69773F03-39DC-41F8-80D5-3DA16AB1C843}" type="pres">
      <dgm:prSet presAssocID="{8DBA918D-CC1C-40CC-B431-B3724BF5E847}" presName="parentLeftMargin" presStyleLbl="node1" presStyleIdx="0" presStyleCnt="6"/>
      <dgm:spPr/>
    </dgm:pt>
    <dgm:pt modelId="{1FF7EAE3-6CC5-461E-8C6B-8A61CDA5747F}" type="pres">
      <dgm:prSet presAssocID="{8DBA918D-CC1C-40CC-B431-B3724BF5E847}" presName="parentText" presStyleLbl="node1" presStyleIdx="0" presStyleCnt="6">
        <dgm:presLayoutVars>
          <dgm:chMax val="0"/>
          <dgm:bulletEnabled val="1"/>
        </dgm:presLayoutVars>
      </dgm:prSet>
      <dgm:spPr/>
    </dgm:pt>
    <dgm:pt modelId="{9FFB5DCD-A288-401C-A1A3-789722545E24}" type="pres">
      <dgm:prSet presAssocID="{8DBA918D-CC1C-40CC-B431-B3724BF5E847}" presName="negativeSpace" presStyleCnt="0"/>
      <dgm:spPr/>
    </dgm:pt>
    <dgm:pt modelId="{E0C283F9-4E08-4200-A91C-DC917DDD9193}" type="pres">
      <dgm:prSet presAssocID="{8DBA918D-CC1C-40CC-B431-B3724BF5E847}" presName="childText" presStyleLbl="conFgAcc1" presStyleIdx="0" presStyleCnt="6">
        <dgm:presLayoutVars>
          <dgm:bulletEnabled val="1"/>
        </dgm:presLayoutVars>
      </dgm:prSet>
      <dgm:spPr/>
    </dgm:pt>
    <dgm:pt modelId="{C2835240-5F1F-4685-B760-BBFBF4F9B384}" type="pres">
      <dgm:prSet presAssocID="{ACE056FA-E52A-4E90-AAC6-FD384E24B372}" presName="spaceBetweenRectangles" presStyleCnt="0"/>
      <dgm:spPr/>
    </dgm:pt>
    <dgm:pt modelId="{09309193-99F0-4D19-AF12-C49652D6A3EE}" type="pres">
      <dgm:prSet presAssocID="{7C5310BE-A910-47B3-AE4F-AE535C933B9E}" presName="parentLin" presStyleCnt="0"/>
      <dgm:spPr/>
    </dgm:pt>
    <dgm:pt modelId="{59C42AA1-2957-4FA9-8D98-2B6EFE28209F}" type="pres">
      <dgm:prSet presAssocID="{7C5310BE-A910-47B3-AE4F-AE535C933B9E}" presName="parentLeftMargin" presStyleLbl="node1" presStyleIdx="0" presStyleCnt="6"/>
      <dgm:spPr/>
    </dgm:pt>
    <dgm:pt modelId="{4AABE055-4EA0-42FF-8201-35E85E19AA8C}" type="pres">
      <dgm:prSet presAssocID="{7C5310BE-A910-47B3-AE4F-AE535C933B9E}" presName="parentText" presStyleLbl="node1" presStyleIdx="1" presStyleCnt="6">
        <dgm:presLayoutVars>
          <dgm:chMax val="0"/>
          <dgm:bulletEnabled val="1"/>
        </dgm:presLayoutVars>
      </dgm:prSet>
      <dgm:spPr/>
    </dgm:pt>
    <dgm:pt modelId="{7ECAB48E-9ED2-4B41-964A-FC86318DDF29}" type="pres">
      <dgm:prSet presAssocID="{7C5310BE-A910-47B3-AE4F-AE535C933B9E}" presName="negativeSpace" presStyleCnt="0"/>
      <dgm:spPr/>
    </dgm:pt>
    <dgm:pt modelId="{0F1F484F-C819-4BB6-A80C-54E2573DED07}" type="pres">
      <dgm:prSet presAssocID="{7C5310BE-A910-47B3-AE4F-AE535C933B9E}" presName="childText" presStyleLbl="conFgAcc1" presStyleIdx="1" presStyleCnt="6">
        <dgm:presLayoutVars>
          <dgm:bulletEnabled val="1"/>
        </dgm:presLayoutVars>
      </dgm:prSet>
      <dgm:spPr/>
    </dgm:pt>
    <dgm:pt modelId="{0D91A407-37D3-43B6-A98B-0568A53BD19F}" type="pres">
      <dgm:prSet presAssocID="{0AE2856B-92D3-4309-9ABA-DFF443C737FF}" presName="spaceBetweenRectangles" presStyleCnt="0"/>
      <dgm:spPr/>
    </dgm:pt>
    <dgm:pt modelId="{C79D87B1-AE63-4FC2-A82C-8B133C366DFA}" type="pres">
      <dgm:prSet presAssocID="{D4D33FC6-7233-4825-88E7-8E06BB45B1CE}" presName="parentLin" presStyleCnt="0"/>
      <dgm:spPr/>
    </dgm:pt>
    <dgm:pt modelId="{8885DD6A-8B99-4C00-9AD8-EC957AAC80A7}" type="pres">
      <dgm:prSet presAssocID="{D4D33FC6-7233-4825-88E7-8E06BB45B1CE}" presName="parentLeftMargin" presStyleLbl="node1" presStyleIdx="1" presStyleCnt="6"/>
      <dgm:spPr/>
    </dgm:pt>
    <dgm:pt modelId="{9CDB5391-B2A0-4A6E-9855-A829CA4887E9}" type="pres">
      <dgm:prSet presAssocID="{D4D33FC6-7233-4825-88E7-8E06BB45B1CE}" presName="parentText" presStyleLbl="node1" presStyleIdx="2" presStyleCnt="6">
        <dgm:presLayoutVars>
          <dgm:chMax val="0"/>
          <dgm:bulletEnabled val="1"/>
        </dgm:presLayoutVars>
      </dgm:prSet>
      <dgm:spPr/>
    </dgm:pt>
    <dgm:pt modelId="{8B24A243-EEB4-4BAB-A8E8-C8D4DA58271E}" type="pres">
      <dgm:prSet presAssocID="{D4D33FC6-7233-4825-88E7-8E06BB45B1CE}" presName="negativeSpace" presStyleCnt="0"/>
      <dgm:spPr/>
    </dgm:pt>
    <dgm:pt modelId="{367410B8-4C40-429E-9527-30592B5D70C3}" type="pres">
      <dgm:prSet presAssocID="{D4D33FC6-7233-4825-88E7-8E06BB45B1CE}" presName="childText" presStyleLbl="conFgAcc1" presStyleIdx="2" presStyleCnt="6" custLinFactNeighborX="505">
        <dgm:presLayoutVars>
          <dgm:bulletEnabled val="1"/>
        </dgm:presLayoutVars>
      </dgm:prSet>
      <dgm:spPr/>
    </dgm:pt>
    <dgm:pt modelId="{01714949-F20B-4EC2-8D3B-75DF8A4AD69A}" type="pres">
      <dgm:prSet presAssocID="{9C9C2B7E-811A-488C-A97C-176C1A15D27F}" presName="spaceBetweenRectangles" presStyleCnt="0"/>
      <dgm:spPr/>
    </dgm:pt>
    <dgm:pt modelId="{FBBDDA80-6603-422B-A51B-E4EC7BCBA004}" type="pres">
      <dgm:prSet presAssocID="{89D8DB07-7DD0-480E-B31E-48F59ED13FFC}" presName="parentLin" presStyleCnt="0"/>
      <dgm:spPr/>
    </dgm:pt>
    <dgm:pt modelId="{25AEF1D7-1F73-4EE7-9F0C-9F75D704264F}" type="pres">
      <dgm:prSet presAssocID="{89D8DB07-7DD0-480E-B31E-48F59ED13FFC}" presName="parentLeftMargin" presStyleLbl="node1" presStyleIdx="2" presStyleCnt="6"/>
      <dgm:spPr/>
    </dgm:pt>
    <dgm:pt modelId="{7ACD89EE-957D-4356-8CAC-72C909BF6C8B}" type="pres">
      <dgm:prSet presAssocID="{89D8DB07-7DD0-480E-B31E-48F59ED13FFC}" presName="parentText" presStyleLbl="node1" presStyleIdx="3" presStyleCnt="6">
        <dgm:presLayoutVars>
          <dgm:chMax val="0"/>
          <dgm:bulletEnabled val="1"/>
        </dgm:presLayoutVars>
      </dgm:prSet>
      <dgm:spPr/>
    </dgm:pt>
    <dgm:pt modelId="{9F60D321-ED49-47F4-AA88-7430B4450B7B}" type="pres">
      <dgm:prSet presAssocID="{89D8DB07-7DD0-480E-B31E-48F59ED13FFC}" presName="negativeSpace" presStyleCnt="0"/>
      <dgm:spPr/>
    </dgm:pt>
    <dgm:pt modelId="{593B48E2-B11F-4D9F-B3AC-5D0348AF6CD4}" type="pres">
      <dgm:prSet presAssocID="{89D8DB07-7DD0-480E-B31E-48F59ED13FFC}" presName="childText" presStyleLbl="conFgAcc1" presStyleIdx="3" presStyleCnt="6">
        <dgm:presLayoutVars>
          <dgm:bulletEnabled val="1"/>
        </dgm:presLayoutVars>
      </dgm:prSet>
      <dgm:spPr/>
    </dgm:pt>
    <dgm:pt modelId="{FA29D08C-4329-428C-BE79-9F31F7FC8AE4}" type="pres">
      <dgm:prSet presAssocID="{8F6426BA-BB76-4BB0-B2A3-A8026359C334}" presName="spaceBetweenRectangles" presStyleCnt="0"/>
      <dgm:spPr/>
    </dgm:pt>
    <dgm:pt modelId="{CEB82587-D932-4AD4-8F0E-68B4B6CA2131}" type="pres">
      <dgm:prSet presAssocID="{6C243295-BAC7-4185-9723-65D2E17EEB34}" presName="parentLin" presStyleCnt="0"/>
      <dgm:spPr/>
    </dgm:pt>
    <dgm:pt modelId="{CD18A29C-ADC9-4BC9-9B65-E73E44F53E0F}" type="pres">
      <dgm:prSet presAssocID="{6C243295-BAC7-4185-9723-65D2E17EEB34}" presName="parentLeftMargin" presStyleLbl="node1" presStyleIdx="3" presStyleCnt="6"/>
      <dgm:spPr/>
    </dgm:pt>
    <dgm:pt modelId="{FA836462-A927-48FB-BDB5-4A6C50B8F063}" type="pres">
      <dgm:prSet presAssocID="{6C243295-BAC7-4185-9723-65D2E17EEB34}" presName="parentText" presStyleLbl="node1" presStyleIdx="4" presStyleCnt="6">
        <dgm:presLayoutVars>
          <dgm:chMax val="0"/>
          <dgm:bulletEnabled val="1"/>
        </dgm:presLayoutVars>
      </dgm:prSet>
      <dgm:spPr/>
    </dgm:pt>
    <dgm:pt modelId="{E95E0E36-9CAA-41B4-8725-75CE98184A45}" type="pres">
      <dgm:prSet presAssocID="{6C243295-BAC7-4185-9723-65D2E17EEB34}" presName="negativeSpace" presStyleCnt="0"/>
      <dgm:spPr/>
    </dgm:pt>
    <dgm:pt modelId="{EA1466CC-234A-4814-B119-C6D70E79F8D0}" type="pres">
      <dgm:prSet presAssocID="{6C243295-BAC7-4185-9723-65D2E17EEB34}" presName="childText" presStyleLbl="conFgAcc1" presStyleIdx="4" presStyleCnt="6">
        <dgm:presLayoutVars>
          <dgm:bulletEnabled val="1"/>
        </dgm:presLayoutVars>
      </dgm:prSet>
      <dgm:spPr/>
    </dgm:pt>
    <dgm:pt modelId="{740B6983-28FE-4065-956A-BA0E30D7A243}" type="pres">
      <dgm:prSet presAssocID="{41B156C5-C94F-4DE8-AF33-0E5A0FE8646D}" presName="spaceBetweenRectangles" presStyleCnt="0"/>
      <dgm:spPr/>
    </dgm:pt>
    <dgm:pt modelId="{4DC43A90-EFCB-48A5-AC4A-8BA79A9641FA}" type="pres">
      <dgm:prSet presAssocID="{52064C33-9469-4D18-A996-2E82375E827C}" presName="parentLin" presStyleCnt="0"/>
      <dgm:spPr/>
    </dgm:pt>
    <dgm:pt modelId="{5D03999F-B210-4C4D-ABDA-49FE829B020B}" type="pres">
      <dgm:prSet presAssocID="{52064C33-9469-4D18-A996-2E82375E827C}" presName="parentLeftMargin" presStyleLbl="node1" presStyleIdx="4" presStyleCnt="6"/>
      <dgm:spPr/>
    </dgm:pt>
    <dgm:pt modelId="{0D97A154-7563-4CA7-BD76-33612FC9E6AA}" type="pres">
      <dgm:prSet presAssocID="{52064C33-9469-4D18-A996-2E82375E827C}" presName="parentText" presStyleLbl="node1" presStyleIdx="5" presStyleCnt="6">
        <dgm:presLayoutVars>
          <dgm:chMax val="0"/>
          <dgm:bulletEnabled val="1"/>
        </dgm:presLayoutVars>
      </dgm:prSet>
      <dgm:spPr/>
    </dgm:pt>
    <dgm:pt modelId="{796CE138-C1B3-4B28-B41B-7DB44990CD3B}" type="pres">
      <dgm:prSet presAssocID="{52064C33-9469-4D18-A996-2E82375E827C}" presName="negativeSpace" presStyleCnt="0"/>
      <dgm:spPr/>
    </dgm:pt>
    <dgm:pt modelId="{A7C0D653-CD23-4277-A2D4-054E0C0665FC}" type="pres">
      <dgm:prSet presAssocID="{52064C33-9469-4D18-A996-2E82375E827C}" presName="childText" presStyleLbl="conFgAcc1" presStyleIdx="5" presStyleCnt="6">
        <dgm:presLayoutVars>
          <dgm:bulletEnabled val="1"/>
        </dgm:presLayoutVars>
      </dgm:prSet>
      <dgm:spPr/>
    </dgm:pt>
  </dgm:ptLst>
  <dgm:cxnLst>
    <dgm:cxn modelId="{2AE7B100-0D6C-4EE4-9D60-771ABF9F73AF}" srcId="{7B531E97-D2FC-48FF-95F8-BD1C9E0DF893}" destId="{8DBA918D-CC1C-40CC-B431-B3724BF5E847}" srcOrd="0" destOrd="0" parTransId="{5CA48185-3F14-4FC7-A182-48C195D64BDF}" sibTransId="{ACE056FA-E52A-4E90-AAC6-FD384E24B372}"/>
    <dgm:cxn modelId="{88B7D810-A33F-41E9-BDB6-B6230D0978A5}" type="presOf" srcId="{6C243295-BAC7-4185-9723-65D2E17EEB34}" destId="{CD18A29C-ADC9-4BC9-9B65-E73E44F53E0F}" srcOrd="0" destOrd="0" presId="urn:microsoft.com/office/officeart/2005/8/layout/list1"/>
    <dgm:cxn modelId="{21C73B13-A54A-4ADC-86BC-0B82DD6ACEC3}" type="presOf" srcId="{7C5310BE-A910-47B3-AE4F-AE535C933B9E}" destId="{4AABE055-4EA0-42FF-8201-35E85E19AA8C}" srcOrd="1" destOrd="0" presId="urn:microsoft.com/office/officeart/2005/8/layout/list1"/>
    <dgm:cxn modelId="{42C99C16-DC7D-4ECD-83C3-FA580859C594}" type="presOf" srcId="{7C5310BE-A910-47B3-AE4F-AE535C933B9E}" destId="{59C42AA1-2957-4FA9-8D98-2B6EFE28209F}" srcOrd="0" destOrd="0" presId="urn:microsoft.com/office/officeart/2005/8/layout/list1"/>
    <dgm:cxn modelId="{1E90B816-F55E-45A0-A518-7026A87788C0}" srcId="{7B531E97-D2FC-48FF-95F8-BD1C9E0DF893}" destId="{52064C33-9469-4D18-A996-2E82375E827C}" srcOrd="5" destOrd="0" parTransId="{8097B848-8653-4986-8FAF-CC16E10D4A6B}" sibTransId="{955F6E2E-6093-4AB2-9426-B96EA8EBBF76}"/>
    <dgm:cxn modelId="{9F70A51B-0E0D-4C3F-97D0-F5F3D238A91E}" type="presOf" srcId="{028511B1-9EE7-4DE5-BA22-5198F2C5769C}" destId="{A7C0D653-CD23-4277-A2D4-054E0C0665FC}" srcOrd="0" destOrd="0" presId="urn:microsoft.com/office/officeart/2005/8/layout/list1"/>
    <dgm:cxn modelId="{FA347C2D-9942-4C33-8BE7-3610AA5660C1}" srcId="{7B531E97-D2FC-48FF-95F8-BD1C9E0DF893}" destId="{89D8DB07-7DD0-480E-B31E-48F59ED13FFC}" srcOrd="3" destOrd="0" parTransId="{7AE05509-1DAA-4CF3-845D-908262E4C27D}" sibTransId="{8F6426BA-BB76-4BB0-B2A3-A8026359C334}"/>
    <dgm:cxn modelId="{DFB1073D-B2A8-42F3-9B97-5B0A3C922F3A}" srcId="{52064C33-9469-4D18-A996-2E82375E827C}" destId="{028511B1-9EE7-4DE5-BA22-5198F2C5769C}" srcOrd="0" destOrd="0" parTransId="{AC584218-E428-408C-931C-0DE5811FC064}" sibTransId="{63830A1C-0D0F-402C-863D-5394FF660D7C}"/>
    <dgm:cxn modelId="{DC660660-848C-44EB-8847-0CCAAFAC837C}" srcId="{89D8DB07-7DD0-480E-B31E-48F59ED13FFC}" destId="{AACBA225-A175-4031-ADA1-EAA82762D932}" srcOrd="0" destOrd="0" parTransId="{170D1ACE-969F-4F9B-BD5B-477866EA2779}" sibTransId="{B37DF690-8370-477B-BBB6-FDAE7180DA26}"/>
    <dgm:cxn modelId="{E2B85F45-AF6F-4BA8-A9EC-635AB28A4CF3}" type="presOf" srcId="{0A2999C6-CBF8-4985-9AB6-506971957306}" destId="{E0C283F9-4E08-4200-A91C-DC917DDD9193}" srcOrd="0" destOrd="0" presId="urn:microsoft.com/office/officeart/2005/8/layout/list1"/>
    <dgm:cxn modelId="{70B1A749-4BCC-4FB3-AE3E-FB4472898D28}" srcId="{7B531E97-D2FC-48FF-95F8-BD1C9E0DF893}" destId="{D4D33FC6-7233-4825-88E7-8E06BB45B1CE}" srcOrd="2" destOrd="0" parTransId="{D04789E6-D2E5-4F8F-9F0F-72E6B924F1AE}" sibTransId="{9C9C2B7E-811A-488C-A97C-176C1A15D27F}"/>
    <dgm:cxn modelId="{64E89E71-F973-4EC6-B1C4-6C9E2E338D76}" type="presOf" srcId="{D4D33FC6-7233-4825-88E7-8E06BB45B1CE}" destId="{8885DD6A-8B99-4C00-9AD8-EC957AAC80A7}" srcOrd="0" destOrd="0" presId="urn:microsoft.com/office/officeart/2005/8/layout/list1"/>
    <dgm:cxn modelId="{19DD4473-8A6B-41DC-8AF0-E3B20D681E82}" type="presOf" srcId="{7B531E97-D2FC-48FF-95F8-BD1C9E0DF893}" destId="{5617868E-8620-4B09-AF57-B07A5F34F673}" srcOrd="0" destOrd="0" presId="urn:microsoft.com/office/officeart/2005/8/layout/list1"/>
    <dgm:cxn modelId="{9A238C55-03E5-43DA-9DC3-A3FBB97A2489}" srcId="{6C243295-BAC7-4185-9723-65D2E17EEB34}" destId="{EA78E6B0-E983-4D43-8413-63C4ACFCF88A}" srcOrd="0" destOrd="0" parTransId="{1A777CC9-3914-458F-B8FF-CEEC2B8C2B54}" sibTransId="{7D8C24B4-17F9-41B7-B8B8-DCAA7F2BCB33}"/>
    <dgm:cxn modelId="{6DCE6E59-B4A8-422C-999B-85794B3C87EB}" type="presOf" srcId="{52064C33-9469-4D18-A996-2E82375E827C}" destId="{0D97A154-7563-4CA7-BD76-33612FC9E6AA}" srcOrd="1" destOrd="0" presId="urn:microsoft.com/office/officeart/2005/8/layout/list1"/>
    <dgm:cxn modelId="{371B357F-6727-4FA9-9BA2-B62A73F61BD6}" type="presOf" srcId="{8DBA918D-CC1C-40CC-B431-B3724BF5E847}" destId="{69773F03-39DC-41F8-80D5-3DA16AB1C843}" srcOrd="0" destOrd="0" presId="urn:microsoft.com/office/officeart/2005/8/layout/list1"/>
    <dgm:cxn modelId="{5CCEB383-2AF0-4DAE-AD7A-EE9A71CB55DD}" srcId="{D4D33FC6-7233-4825-88E7-8E06BB45B1CE}" destId="{46B18CC4-2807-498C-AB51-283745F838AC}" srcOrd="0" destOrd="0" parTransId="{A885B7BF-79EB-4ADB-8E7C-F1AF8C240D0E}" sibTransId="{B80E3531-5AEF-4D98-86F1-766BA05141BE}"/>
    <dgm:cxn modelId="{9662CA83-0408-438B-9948-BE72E0BBB4F5}" srcId="{8DBA918D-CC1C-40CC-B431-B3724BF5E847}" destId="{0A2999C6-CBF8-4985-9AB6-506971957306}" srcOrd="0" destOrd="0" parTransId="{B790AA0C-1708-4807-BC24-DBA48D5218D6}" sibTransId="{796D8224-E877-4B4A-A599-64EE7F8D694A}"/>
    <dgm:cxn modelId="{F4D5B98A-F994-460A-A664-867183B657F2}" type="presOf" srcId="{52064C33-9469-4D18-A996-2E82375E827C}" destId="{5D03999F-B210-4C4D-ABDA-49FE829B020B}" srcOrd="0" destOrd="0" presId="urn:microsoft.com/office/officeart/2005/8/layout/list1"/>
    <dgm:cxn modelId="{1443F192-0B12-4EBA-AC52-DBD77ECD77F3}" srcId="{7C5310BE-A910-47B3-AE4F-AE535C933B9E}" destId="{D8589BF5-67EE-4566-B320-F7C345D6DC20}" srcOrd="0" destOrd="0" parTransId="{AFF35873-2749-40B5-BB3B-DBFDB14CD289}" sibTransId="{9FB1A977-8174-4DE9-B778-2D63465E0CB5}"/>
    <dgm:cxn modelId="{1E8A539E-4C08-4596-9B03-92DF37731614}" type="presOf" srcId="{AACBA225-A175-4031-ADA1-EAA82762D932}" destId="{593B48E2-B11F-4D9F-B3AC-5D0348AF6CD4}" srcOrd="0" destOrd="0" presId="urn:microsoft.com/office/officeart/2005/8/layout/list1"/>
    <dgm:cxn modelId="{606837A2-C49C-49E7-8225-22596921D130}" type="presOf" srcId="{D8589BF5-67EE-4566-B320-F7C345D6DC20}" destId="{0F1F484F-C819-4BB6-A80C-54E2573DED07}" srcOrd="0" destOrd="0" presId="urn:microsoft.com/office/officeart/2005/8/layout/list1"/>
    <dgm:cxn modelId="{719E68A4-4122-4390-8F90-EFD2E4F4F651}" srcId="{7B531E97-D2FC-48FF-95F8-BD1C9E0DF893}" destId="{7C5310BE-A910-47B3-AE4F-AE535C933B9E}" srcOrd="1" destOrd="0" parTransId="{452B139D-C5A9-4A9C-AA2D-649C716966C7}" sibTransId="{0AE2856B-92D3-4309-9ABA-DFF443C737FF}"/>
    <dgm:cxn modelId="{30950BA5-73A7-4127-A067-B8BC5F1AF60B}" type="presOf" srcId="{46B18CC4-2807-498C-AB51-283745F838AC}" destId="{367410B8-4C40-429E-9527-30592B5D70C3}" srcOrd="0" destOrd="0" presId="urn:microsoft.com/office/officeart/2005/8/layout/list1"/>
    <dgm:cxn modelId="{E66D70AB-64BE-41AC-AFB1-61A35DD7CF02}" type="presOf" srcId="{89D8DB07-7DD0-480E-B31E-48F59ED13FFC}" destId="{7ACD89EE-957D-4356-8CAC-72C909BF6C8B}" srcOrd="1" destOrd="0" presId="urn:microsoft.com/office/officeart/2005/8/layout/list1"/>
    <dgm:cxn modelId="{209400BB-E496-4FBA-B4FB-8A327A4DF7B1}" type="presOf" srcId="{6C243295-BAC7-4185-9723-65D2E17EEB34}" destId="{FA836462-A927-48FB-BDB5-4A6C50B8F063}" srcOrd="1" destOrd="0" presId="urn:microsoft.com/office/officeart/2005/8/layout/list1"/>
    <dgm:cxn modelId="{9722A9D5-2654-4FDC-BCE7-6CEA003B8E02}" type="presOf" srcId="{D4D33FC6-7233-4825-88E7-8E06BB45B1CE}" destId="{9CDB5391-B2A0-4A6E-9855-A829CA4887E9}" srcOrd="1" destOrd="0" presId="urn:microsoft.com/office/officeart/2005/8/layout/list1"/>
    <dgm:cxn modelId="{3F68DAD8-E239-4FFF-A67E-6145DA0205B1}" type="presOf" srcId="{EA78E6B0-E983-4D43-8413-63C4ACFCF88A}" destId="{EA1466CC-234A-4814-B119-C6D70E79F8D0}" srcOrd="0" destOrd="0" presId="urn:microsoft.com/office/officeart/2005/8/layout/list1"/>
    <dgm:cxn modelId="{39749BE7-8164-404D-9DA4-8439A69C0208}" srcId="{7B531E97-D2FC-48FF-95F8-BD1C9E0DF893}" destId="{6C243295-BAC7-4185-9723-65D2E17EEB34}" srcOrd="4" destOrd="0" parTransId="{974E9332-74C8-4F53-B540-071B897544D8}" sibTransId="{41B156C5-C94F-4DE8-AF33-0E5A0FE8646D}"/>
    <dgm:cxn modelId="{623B63EC-DBF0-42D9-9D45-1700EFA49C6B}" type="presOf" srcId="{8DBA918D-CC1C-40CC-B431-B3724BF5E847}" destId="{1FF7EAE3-6CC5-461E-8C6B-8A61CDA5747F}" srcOrd="1" destOrd="0" presId="urn:microsoft.com/office/officeart/2005/8/layout/list1"/>
    <dgm:cxn modelId="{579003F3-109D-4B00-8049-8F56C0A82FED}" type="presOf" srcId="{89D8DB07-7DD0-480E-B31E-48F59ED13FFC}" destId="{25AEF1D7-1F73-4EE7-9F0C-9F75D704264F}" srcOrd="0" destOrd="0" presId="urn:microsoft.com/office/officeart/2005/8/layout/list1"/>
    <dgm:cxn modelId="{228C94E0-F08B-4695-BAC3-4C89D2F546EF}" type="presParOf" srcId="{5617868E-8620-4B09-AF57-B07A5F34F673}" destId="{8E5EA5E0-6162-4943-9A2E-0667B8CCCAEB}" srcOrd="0" destOrd="0" presId="urn:microsoft.com/office/officeart/2005/8/layout/list1"/>
    <dgm:cxn modelId="{3FBA4659-74D8-4619-A273-B60CD7F51BA7}" type="presParOf" srcId="{8E5EA5E0-6162-4943-9A2E-0667B8CCCAEB}" destId="{69773F03-39DC-41F8-80D5-3DA16AB1C843}" srcOrd="0" destOrd="0" presId="urn:microsoft.com/office/officeart/2005/8/layout/list1"/>
    <dgm:cxn modelId="{A552B3B1-1434-46DD-843A-5863880745BB}" type="presParOf" srcId="{8E5EA5E0-6162-4943-9A2E-0667B8CCCAEB}" destId="{1FF7EAE3-6CC5-461E-8C6B-8A61CDA5747F}" srcOrd="1" destOrd="0" presId="urn:microsoft.com/office/officeart/2005/8/layout/list1"/>
    <dgm:cxn modelId="{5EA9B0EB-BA6E-4B7E-9B20-FCAFAFE2D1EC}" type="presParOf" srcId="{5617868E-8620-4B09-AF57-B07A5F34F673}" destId="{9FFB5DCD-A288-401C-A1A3-789722545E24}" srcOrd="1" destOrd="0" presId="urn:microsoft.com/office/officeart/2005/8/layout/list1"/>
    <dgm:cxn modelId="{6E9659EA-0CD6-4E10-B873-86259A2D14DB}" type="presParOf" srcId="{5617868E-8620-4B09-AF57-B07A5F34F673}" destId="{E0C283F9-4E08-4200-A91C-DC917DDD9193}" srcOrd="2" destOrd="0" presId="urn:microsoft.com/office/officeart/2005/8/layout/list1"/>
    <dgm:cxn modelId="{E36A94C7-318B-4E49-9F27-4BE9714F75AB}" type="presParOf" srcId="{5617868E-8620-4B09-AF57-B07A5F34F673}" destId="{C2835240-5F1F-4685-B760-BBFBF4F9B384}" srcOrd="3" destOrd="0" presId="urn:microsoft.com/office/officeart/2005/8/layout/list1"/>
    <dgm:cxn modelId="{2EA1DCC2-5C3F-4173-8F8B-287BFF4AD0D1}" type="presParOf" srcId="{5617868E-8620-4B09-AF57-B07A5F34F673}" destId="{09309193-99F0-4D19-AF12-C49652D6A3EE}" srcOrd="4" destOrd="0" presId="urn:microsoft.com/office/officeart/2005/8/layout/list1"/>
    <dgm:cxn modelId="{DEB7E82A-E823-498D-9460-889C43A6F59A}" type="presParOf" srcId="{09309193-99F0-4D19-AF12-C49652D6A3EE}" destId="{59C42AA1-2957-4FA9-8D98-2B6EFE28209F}" srcOrd="0" destOrd="0" presId="urn:microsoft.com/office/officeart/2005/8/layout/list1"/>
    <dgm:cxn modelId="{DD61B66C-F29F-4460-8C1F-2A88EDC20381}" type="presParOf" srcId="{09309193-99F0-4D19-AF12-C49652D6A3EE}" destId="{4AABE055-4EA0-42FF-8201-35E85E19AA8C}" srcOrd="1" destOrd="0" presId="urn:microsoft.com/office/officeart/2005/8/layout/list1"/>
    <dgm:cxn modelId="{E0F6ED18-D5FB-4828-BBBC-E936D3CF3C08}" type="presParOf" srcId="{5617868E-8620-4B09-AF57-B07A5F34F673}" destId="{7ECAB48E-9ED2-4B41-964A-FC86318DDF29}" srcOrd="5" destOrd="0" presId="urn:microsoft.com/office/officeart/2005/8/layout/list1"/>
    <dgm:cxn modelId="{65521235-769B-4C0D-89BD-61608EDEE23E}" type="presParOf" srcId="{5617868E-8620-4B09-AF57-B07A5F34F673}" destId="{0F1F484F-C819-4BB6-A80C-54E2573DED07}" srcOrd="6" destOrd="0" presId="urn:microsoft.com/office/officeart/2005/8/layout/list1"/>
    <dgm:cxn modelId="{E7916E6D-2A3B-46F9-BE58-63739247A68D}" type="presParOf" srcId="{5617868E-8620-4B09-AF57-B07A5F34F673}" destId="{0D91A407-37D3-43B6-A98B-0568A53BD19F}" srcOrd="7" destOrd="0" presId="urn:microsoft.com/office/officeart/2005/8/layout/list1"/>
    <dgm:cxn modelId="{0B1CCB09-1AFB-4774-8AF6-EB8920DF45CC}" type="presParOf" srcId="{5617868E-8620-4B09-AF57-B07A5F34F673}" destId="{C79D87B1-AE63-4FC2-A82C-8B133C366DFA}" srcOrd="8" destOrd="0" presId="urn:microsoft.com/office/officeart/2005/8/layout/list1"/>
    <dgm:cxn modelId="{E9ECCDF5-FA2A-4032-AC68-8A585914D86C}" type="presParOf" srcId="{C79D87B1-AE63-4FC2-A82C-8B133C366DFA}" destId="{8885DD6A-8B99-4C00-9AD8-EC957AAC80A7}" srcOrd="0" destOrd="0" presId="urn:microsoft.com/office/officeart/2005/8/layout/list1"/>
    <dgm:cxn modelId="{5E81ECEA-3FA6-4D54-B408-025DB0476607}" type="presParOf" srcId="{C79D87B1-AE63-4FC2-A82C-8B133C366DFA}" destId="{9CDB5391-B2A0-4A6E-9855-A829CA4887E9}" srcOrd="1" destOrd="0" presId="urn:microsoft.com/office/officeart/2005/8/layout/list1"/>
    <dgm:cxn modelId="{6CC1275D-8650-4C0F-81A8-23442328C18A}" type="presParOf" srcId="{5617868E-8620-4B09-AF57-B07A5F34F673}" destId="{8B24A243-EEB4-4BAB-A8E8-C8D4DA58271E}" srcOrd="9" destOrd="0" presId="urn:microsoft.com/office/officeart/2005/8/layout/list1"/>
    <dgm:cxn modelId="{5BB1381D-B9AF-418F-81C5-EBE7A1F15109}" type="presParOf" srcId="{5617868E-8620-4B09-AF57-B07A5F34F673}" destId="{367410B8-4C40-429E-9527-30592B5D70C3}" srcOrd="10" destOrd="0" presId="urn:microsoft.com/office/officeart/2005/8/layout/list1"/>
    <dgm:cxn modelId="{B8A97278-4878-41AD-B97D-3B6A71E93FA6}" type="presParOf" srcId="{5617868E-8620-4B09-AF57-B07A5F34F673}" destId="{01714949-F20B-4EC2-8D3B-75DF8A4AD69A}" srcOrd="11" destOrd="0" presId="urn:microsoft.com/office/officeart/2005/8/layout/list1"/>
    <dgm:cxn modelId="{685873A0-4EBC-4510-8476-590DCAB35044}" type="presParOf" srcId="{5617868E-8620-4B09-AF57-B07A5F34F673}" destId="{FBBDDA80-6603-422B-A51B-E4EC7BCBA004}" srcOrd="12" destOrd="0" presId="urn:microsoft.com/office/officeart/2005/8/layout/list1"/>
    <dgm:cxn modelId="{C07AC00E-65FA-407E-BF95-1AC279669DB1}" type="presParOf" srcId="{FBBDDA80-6603-422B-A51B-E4EC7BCBA004}" destId="{25AEF1D7-1F73-4EE7-9F0C-9F75D704264F}" srcOrd="0" destOrd="0" presId="urn:microsoft.com/office/officeart/2005/8/layout/list1"/>
    <dgm:cxn modelId="{60EA3548-0402-4F1E-8D0E-BA968731B0D2}" type="presParOf" srcId="{FBBDDA80-6603-422B-A51B-E4EC7BCBA004}" destId="{7ACD89EE-957D-4356-8CAC-72C909BF6C8B}" srcOrd="1" destOrd="0" presId="urn:microsoft.com/office/officeart/2005/8/layout/list1"/>
    <dgm:cxn modelId="{27C9C46C-3E27-4D92-91B6-AC0897F03B6E}" type="presParOf" srcId="{5617868E-8620-4B09-AF57-B07A5F34F673}" destId="{9F60D321-ED49-47F4-AA88-7430B4450B7B}" srcOrd="13" destOrd="0" presId="urn:microsoft.com/office/officeart/2005/8/layout/list1"/>
    <dgm:cxn modelId="{3D11EAC0-D771-4B99-8137-2DA5C60A94AF}" type="presParOf" srcId="{5617868E-8620-4B09-AF57-B07A5F34F673}" destId="{593B48E2-B11F-4D9F-B3AC-5D0348AF6CD4}" srcOrd="14" destOrd="0" presId="urn:microsoft.com/office/officeart/2005/8/layout/list1"/>
    <dgm:cxn modelId="{0180D88A-A903-4127-A533-AD7988CEEE96}" type="presParOf" srcId="{5617868E-8620-4B09-AF57-B07A5F34F673}" destId="{FA29D08C-4329-428C-BE79-9F31F7FC8AE4}" srcOrd="15" destOrd="0" presId="urn:microsoft.com/office/officeart/2005/8/layout/list1"/>
    <dgm:cxn modelId="{B1ED9CA6-D228-44B3-9BCB-9E1225998633}" type="presParOf" srcId="{5617868E-8620-4B09-AF57-B07A5F34F673}" destId="{CEB82587-D932-4AD4-8F0E-68B4B6CA2131}" srcOrd="16" destOrd="0" presId="urn:microsoft.com/office/officeart/2005/8/layout/list1"/>
    <dgm:cxn modelId="{1F2BFCE1-105C-406B-AA19-6F3D85C525DB}" type="presParOf" srcId="{CEB82587-D932-4AD4-8F0E-68B4B6CA2131}" destId="{CD18A29C-ADC9-4BC9-9B65-E73E44F53E0F}" srcOrd="0" destOrd="0" presId="urn:microsoft.com/office/officeart/2005/8/layout/list1"/>
    <dgm:cxn modelId="{B69FC341-144B-4A71-B798-1047F9A79075}" type="presParOf" srcId="{CEB82587-D932-4AD4-8F0E-68B4B6CA2131}" destId="{FA836462-A927-48FB-BDB5-4A6C50B8F063}" srcOrd="1" destOrd="0" presId="urn:microsoft.com/office/officeart/2005/8/layout/list1"/>
    <dgm:cxn modelId="{A932F07F-DCE3-4709-BCA8-7F720F8B1FF7}" type="presParOf" srcId="{5617868E-8620-4B09-AF57-B07A5F34F673}" destId="{E95E0E36-9CAA-41B4-8725-75CE98184A45}" srcOrd="17" destOrd="0" presId="urn:microsoft.com/office/officeart/2005/8/layout/list1"/>
    <dgm:cxn modelId="{ED5358BB-F673-4912-B214-AD659B39A956}" type="presParOf" srcId="{5617868E-8620-4B09-AF57-B07A5F34F673}" destId="{EA1466CC-234A-4814-B119-C6D70E79F8D0}" srcOrd="18" destOrd="0" presId="urn:microsoft.com/office/officeart/2005/8/layout/list1"/>
    <dgm:cxn modelId="{CAF374B5-B5B4-41A2-92FA-F4FA02311837}" type="presParOf" srcId="{5617868E-8620-4B09-AF57-B07A5F34F673}" destId="{740B6983-28FE-4065-956A-BA0E30D7A243}" srcOrd="19" destOrd="0" presId="urn:microsoft.com/office/officeart/2005/8/layout/list1"/>
    <dgm:cxn modelId="{4875D2CA-B513-4D58-B17D-1B3FCCA369ED}" type="presParOf" srcId="{5617868E-8620-4B09-AF57-B07A5F34F673}" destId="{4DC43A90-EFCB-48A5-AC4A-8BA79A9641FA}" srcOrd="20" destOrd="0" presId="urn:microsoft.com/office/officeart/2005/8/layout/list1"/>
    <dgm:cxn modelId="{89A9952F-E072-40D7-BD34-23A14B286C12}" type="presParOf" srcId="{4DC43A90-EFCB-48A5-AC4A-8BA79A9641FA}" destId="{5D03999F-B210-4C4D-ABDA-49FE829B020B}" srcOrd="0" destOrd="0" presId="urn:microsoft.com/office/officeart/2005/8/layout/list1"/>
    <dgm:cxn modelId="{7315C795-1BC8-4C75-8958-BFF72687CBC2}" type="presParOf" srcId="{4DC43A90-EFCB-48A5-AC4A-8BA79A9641FA}" destId="{0D97A154-7563-4CA7-BD76-33612FC9E6AA}" srcOrd="1" destOrd="0" presId="urn:microsoft.com/office/officeart/2005/8/layout/list1"/>
    <dgm:cxn modelId="{BCCE3208-3A47-42E4-97A2-4CC7A658A9EA}" type="presParOf" srcId="{5617868E-8620-4B09-AF57-B07A5F34F673}" destId="{796CE138-C1B3-4B28-B41B-7DB44990CD3B}" srcOrd="21" destOrd="0" presId="urn:microsoft.com/office/officeart/2005/8/layout/list1"/>
    <dgm:cxn modelId="{89D852DB-2B7F-4F4A-BC77-38D54F37E572}" type="presParOf" srcId="{5617868E-8620-4B09-AF57-B07A5F34F673}" destId="{A7C0D653-CD23-4277-A2D4-054E0C0665F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60956-49D7-410A-B695-152984B9151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3BBA650-6592-45E7-B8AB-A30F99430300}">
      <dgm:prSet phldrT="[Text]" custT="1"/>
      <dgm:spPr/>
      <dgm:t>
        <a:bodyPr/>
        <a:lstStyle/>
        <a:p>
          <a:pPr marL="0" lvl="0" indent="0" algn="ctr" defTabSz="889000">
            <a:lnSpc>
              <a:spcPct val="90000"/>
            </a:lnSpc>
            <a:spcBef>
              <a:spcPct val="0"/>
            </a:spcBef>
            <a:spcAft>
              <a:spcPct val="35000"/>
            </a:spcAft>
            <a:buNone/>
          </a:pPr>
          <a:r>
            <a:rPr lang="en-US" sz="2000" b="1" kern="1200">
              <a:solidFill>
                <a:srgbClr val="8064A2">
                  <a:lumMod val="75000"/>
                </a:srgbClr>
              </a:solidFill>
              <a:latin typeface="Calibri"/>
              <a:ea typeface="+mn-ea"/>
              <a:cs typeface="+mn-cs"/>
            </a:rPr>
            <a:t>Pregnancy</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 Fetal/neonatal toxicity</a:t>
          </a:r>
          <a:endParaRPr lang="en-US" sz="1800" kern="1200">
            <a:solidFill>
              <a:schemeClr val="tx1"/>
            </a:solidFill>
            <a:latin typeface="Times New Roman" panose="02020603050405020304" pitchFamily="18" charset="0"/>
            <a:cs typeface="Times New Roman" panose="02020603050405020304" pitchFamily="18" charset="0"/>
          </a:endParaRPr>
        </a:p>
        <a:p>
          <a:pPr marL="0" lvl="0" algn="l" defTabSz="88900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a:t>
          </a:r>
          <a:r>
            <a:rPr lang="en-US" sz="1800" kern="1200">
              <a:solidFill>
                <a:schemeClr val="tx1"/>
              </a:solidFill>
              <a:latin typeface="Times New Roman" panose="02020603050405020304" pitchFamily="18" charset="0"/>
              <a:cs typeface="Times New Roman" panose="02020603050405020304" pitchFamily="18" charset="0"/>
            </a:rPr>
            <a:t> </a:t>
          </a:r>
          <a:r>
            <a:rPr lang="en-US" sz="2000" kern="1200">
              <a:solidFill>
                <a:prstClr val="black">
                  <a:hueOff val="0"/>
                  <a:satOff val="0"/>
                  <a:lumOff val="0"/>
                  <a:alphaOff val="0"/>
                </a:prstClr>
              </a:solidFill>
              <a:latin typeface="Calibri"/>
              <a:ea typeface="+mn-ea"/>
              <a:cs typeface="+mn-cs"/>
            </a:rPr>
            <a:t>Adherence to AEDs</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prstClr val="black">
                  <a:hueOff val="0"/>
                  <a:satOff val="0"/>
                  <a:lumOff val="0"/>
                  <a:alphaOff val="0"/>
                </a:prstClr>
              </a:solidFill>
              <a:latin typeface="Calibri"/>
              <a:ea typeface="+mn-ea"/>
              <a:cs typeface="+mn-cs"/>
            </a:rPr>
            <a:t>Lowest effective dose,  </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   monotherapy AED   </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   preferred</a:t>
          </a:r>
        </a:p>
      </dgm:t>
    </dgm:pt>
    <dgm:pt modelId="{760CC4AC-7EAB-45CB-BD52-FC03068A658A}" type="parTrans" cxnId="{97B19398-4CA6-49B4-83F1-C7994BE9C2B2}">
      <dgm:prSet/>
      <dgm:spPr/>
      <dgm:t>
        <a:bodyPr/>
        <a:lstStyle/>
        <a:p>
          <a:endParaRPr lang="en-US" sz="2000"/>
        </a:p>
      </dgm:t>
    </dgm:pt>
    <dgm:pt modelId="{540999F8-36EF-4A94-AB37-00C163A2A666}" type="sibTrans" cxnId="{97B19398-4CA6-49B4-83F1-C7994BE9C2B2}">
      <dgm:prSet/>
      <dgm:spPr/>
      <dgm:t>
        <a:bodyPr/>
        <a:lstStyle/>
        <a:p>
          <a:endParaRPr lang="en-US" sz="2000"/>
        </a:p>
      </dgm:t>
    </dgm:pt>
    <dgm:pt modelId="{61BBDDC3-F897-4511-BD8A-05643C2B5100}">
      <dgm:prSet phldrT="[Text]" custT="1"/>
      <dgm:spPr/>
      <dgm:t>
        <a:bodyPr/>
        <a:lstStyle/>
        <a:p>
          <a:pPr algn="ctr">
            <a:spcAft>
              <a:spcPct val="35000"/>
            </a:spcAft>
          </a:pPr>
          <a:r>
            <a:rPr lang="en-US" sz="2000" b="1">
              <a:solidFill>
                <a:schemeClr val="accent4">
                  <a:lumMod val="75000"/>
                </a:schemeClr>
              </a:solidFill>
            </a:rPr>
            <a:t>Pre-Pregnancy</a:t>
          </a:r>
          <a:r>
            <a:rPr lang="en-US" sz="2000">
              <a:solidFill>
                <a:schemeClr val="accent4">
                  <a:lumMod val="75000"/>
                </a:schemeClr>
              </a:solidFill>
            </a:rPr>
            <a:t> </a:t>
          </a:r>
        </a:p>
        <a:p>
          <a:pPr algn="l">
            <a:spcAft>
              <a:spcPts val="0"/>
            </a:spcAft>
          </a:pPr>
          <a:r>
            <a:rPr lang="en-US" sz="2000">
              <a:solidFill>
                <a:prstClr val="black">
                  <a:hueOff val="0"/>
                  <a:satOff val="0"/>
                  <a:lumOff val="0"/>
                  <a:alphaOff val="0"/>
                </a:prstClr>
              </a:solidFill>
              <a:latin typeface="Calibri"/>
              <a:ea typeface="+mn-ea"/>
              <a:cs typeface="+mn-cs"/>
            </a:rPr>
            <a:t>•</a:t>
          </a:r>
          <a:r>
            <a:rPr lang="en-US" sz="2000">
              <a:solidFill>
                <a:schemeClr val="tx1"/>
              </a:solidFill>
              <a:latin typeface="Times New Roman" panose="02020603050405020304" pitchFamily="18" charset="0"/>
              <a:cs typeface="Times New Roman" panose="02020603050405020304" pitchFamily="18" charset="0"/>
            </a:rPr>
            <a:t> </a:t>
          </a:r>
          <a:r>
            <a:rPr lang="en-US" sz="2000"/>
            <a:t>Planned pregnancy</a:t>
          </a:r>
        </a:p>
        <a:p>
          <a:pPr algn="l">
            <a:spcAft>
              <a:spcPts val="860"/>
            </a:spcAft>
          </a:pPr>
          <a:r>
            <a:rPr lang="en-US" sz="2000"/>
            <a:t>   - AED selection</a:t>
          </a:r>
        </a:p>
        <a:p>
          <a:pPr algn="l">
            <a:spcAft>
              <a:spcPts val="0"/>
            </a:spcAft>
          </a:pPr>
          <a:r>
            <a:rPr lang="en-US" sz="2000">
              <a:solidFill>
                <a:prstClr val="black">
                  <a:hueOff val="0"/>
                  <a:satOff val="0"/>
                  <a:lumOff val="0"/>
                  <a:alphaOff val="0"/>
                </a:prstClr>
              </a:solidFill>
              <a:latin typeface="Calibri"/>
              <a:ea typeface="+mn-ea"/>
              <a:cs typeface="+mn-cs"/>
            </a:rPr>
            <a:t>•</a:t>
          </a:r>
          <a:r>
            <a:rPr lang="en-US" sz="2000">
              <a:solidFill>
                <a:schemeClr val="tx1"/>
              </a:solidFill>
              <a:latin typeface="Times New Roman" panose="02020603050405020304" pitchFamily="18" charset="0"/>
              <a:cs typeface="Times New Roman" panose="02020603050405020304" pitchFamily="18" charset="0"/>
            </a:rPr>
            <a:t> </a:t>
          </a:r>
          <a:r>
            <a:rPr lang="en-US" sz="2000"/>
            <a:t>Unplanned pregnancy</a:t>
          </a:r>
        </a:p>
        <a:p>
          <a:pPr algn="l">
            <a:spcAft>
              <a:spcPts val="0"/>
            </a:spcAft>
          </a:pPr>
          <a:r>
            <a:rPr lang="en-US" sz="2000"/>
            <a:t>   - Contraception failure</a:t>
          </a:r>
        </a:p>
      </dgm:t>
    </dgm:pt>
    <dgm:pt modelId="{20A3479F-BAF5-4F72-B203-C8D7BBEDE9AF}" type="parTrans" cxnId="{EFC0DFAE-061F-40E7-919F-B76EDA5B9729}">
      <dgm:prSet/>
      <dgm:spPr/>
      <dgm:t>
        <a:bodyPr/>
        <a:lstStyle/>
        <a:p>
          <a:endParaRPr lang="en-US" sz="2000"/>
        </a:p>
      </dgm:t>
    </dgm:pt>
    <dgm:pt modelId="{C805E493-3B2B-4D29-BE21-02CA36376EDD}" type="sibTrans" cxnId="{EFC0DFAE-061F-40E7-919F-B76EDA5B9729}">
      <dgm:prSet/>
      <dgm:spPr/>
      <dgm:t>
        <a:bodyPr/>
        <a:lstStyle/>
        <a:p>
          <a:endParaRPr lang="en-US" sz="2000"/>
        </a:p>
      </dgm:t>
    </dgm:pt>
    <dgm:pt modelId="{80F28FE1-93C6-4FC4-83BE-5F3C687D0AEF}">
      <dgm:prSet phldrT="[Text]" custT="1"/>
      <dgm:spPr/>
      <dgm:t>
        <a:bodyPr/>
        <a:lstStyle/>
        <a:p>
          <a:pPr marL="0" lvl="0" indent="0" algn="ctr" defTabSz="889000">
            <a:lnSpc>
              <a:spcPct val="90000"/>
            </a:lnSpc>
            <a:spcBef>
              <a:spcPct val="0"/>
            </a:spcBef>
            <a:spcAft>
              <a:spcPct val="35000"/>
            </a:spcAft>
            <a:buNone/>
          </a:pPr>
          <a:r>
            <a:rPr lang="en-US" sz="2000" b="1" kern="1200">
              <a:solidFill>
                <a:srgbClr val="8064A2">
                  <a:lumMod val="75000"/>
                </a:srgbClr>
              </a:solidFill>
              <a:latin typeface="Calibri"/>
              <a:ea typeface="+mn-ea"/>
              <a:cs typeface="+mn-cs"/>
            </a:rPr>
            <a:t>Comorbidities </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schemeClr val="tx1"/>
              </a:solidFill>
            </a:rPr>
            <a:t>Anxiety </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schemeClr val="tx1"/>
              </a:solidFill>
            </a:rPr>
            <a:t>Depression </a:t>
          </a:r>
        </a:p>
      </dgm:t>
    </dgm:pt>
    <dgm:pt modelId="{60D3F1A3-77DE-4FAB-8584-0B07CEC8A696}" type="parTrans" cxnId="{1DEFDB98-9D67-4617-A63B-49FAC4A0D9C4}">
      <dgm:prSet/>
      <dgm:spPr/>
      <dgm:t>
        <a:bodyPr/>
        <a:lstStyle/>
        <a:p>
          <a:endParaRPr lang="en-US" sz="2000"/>
        </a:p>
      </dgm:t>
    </dgm:pt>
    <dgm:pt modelId="{0621FC2E-F2C5-450A-BCE1-8FA154205102}" type="sibTrans" cxnId="{1DEFDB98-9D67-4617-A63B-49FAC4A0D9C4}">
      <dgm:prSet/>
      <dgm:spPr/>
      <dgm:t>
        <a:bodyPr/>
        <a:lstStyle/>
        <a:p>
          <a:endParaRPr lang="en-US" sz="2000"/>
        </a:p>
      </dgm:t>
    </dgm:pt>
    <dgm:pt modelId="{E2A2EE0B-62CE-4488-AD52-1176F5364A63}">
      <dgm:prSet phldrT="[Text]" custT="1"/>
      <dgm:spPr/>
      <dgm:t>
        <a:bodyPr/>
        <a:lstStyle/>
        <a:p>
          <a:pPr algn="l">
            <a:buNone/>
          </a:pPr>
          <a:r>
            <a:rPr lang="en-US" sz="2000" b="1">
              <a:solidFill>
                <a:srgbClr val="8064A2">
                  <a:lumMod val="75000"/>
                </a:srgbClr>
              </a:solidFill>
              <a:latin typeface="Calibri"/>
              <a:ea typeface="+mn-ea"/>
              <a:cs typeface="+mn-cs"/>
            </a:rPr>
            <a:t>Seizure Control</a:t>
          </a:r>
          <a:endParaRPr lang="en-US" sz="2000">
            <a:solidFill>
              <a:prstClr val="black">
                <a:hueOff val="0"/>
                <a:satOff val="0"/>
                <a:lumOff val="0"/>
                <a:alphaOff val="0"/>
              </a:prstClr>
            </a:solidFill>
            <a:latin typeface="Calibri"/>
            <a:ea typeface="+mn-ea"/>
            <a:cs typeface="+mn-cs"/>
          </a:endParaRPr>
        </a:p>
        <a:p>
          <a:pPr algn="l">
            <a:buNone/>
          </a:pPr>
          <a:r>
            <a:rPr lang="en-US" sz="2000">
              <a:solidFill>
                <a:prstClr val="black">
                  <a:hueOff val="0"/>
                  <a:satOff val="0"/>
                  <a:lumOff val="0"/>
                  <a:alphaOff val="0"/>
                </a:prstClr>
              </a:solidFill>
              <a:latin typeface="Calibri"/>
              <a:ea typeface="+mn-ea"/>
              <a:cs typeface="+mn-cs"/>
            </a:rPr>
            <a:t>• Drug-drug interaction</a:t>
          </a:r>
        </a:p>
        <a:p>
          <a:pPr algn="l">
            <a:buNone/>
          </a:pPr>
          <a:endParaRPr lang="en-US" sz="1100"/>
        </a:p>
      </dgm:t>
    </dgm:pt>
    <dgm:pt modelId="{525F4A93-9C33-4934-90EA-99143DA1EA16}" type="parTrans" cxnId="{0FC7435D-7756-471A-87E8-9B96F7555985}">
      <dgm:prSet/>
      <dgm:spPr/>
      <dgm:t>
        <a:bodyPr/>
        <a:lstStyle/>
        <a:p>
          <a:endParaRPr lang="en-US"/>
        </a:p>
      </dgm:t>
    </dgm:pt>
    <dgm:pt modelId="{C2F920CF-00E7-480F-8A76-E4B9DF47AF55}" type="sibTrans" cxnId="{0FC7435D-7756-471A-87E8-9B96F7555985}">
      <dgm:prSet/>
      <dgm:spPr/>
      <dgm:t>
        <a:bodyPr/>
        <a:lstStyle/>
        <a:p>
          <a:endParaRPr lang="en-US"/>
        </a:p>
      </dgm:t>
    </dgm:pt>
    <dgm:pt modelId="{B74EC7EA-7F9A-4FC4-90C1-32FE70DB9AFA}" type="pres">
      <dgm:prSet presAssocID="{3E960956-49D7-410A-B695-152984B91511}" presName="Name0" presStyleCnt="0">
        <dgm:presLayoutVars>
          <dgm:dir/>
          <dgm:resizeHandles val="exact"/>
        </dgm:presLayoutVars>
      </dgm:prSet>
      <dgm:spPr/>
    </dgm:pt>
    <dgm:pt modelId="{D6A3373D-3DE3-41B0-A6B6-3ABF2DE396CF}" type="pres">
      <dgm:prSet presAssocID="{23BBA650-6592-45E7-B8AB-A30F99430300}" presName="compNode" presStyleCnt="0"/>
      <dgm:spPr/>
    </dgm:pt>
    <dgm:pt modelId="{0CC96DAF-FFC3-4A74-80D3-7C682B9DAB5A}" type="pres">
      <dgm:prSet presAssocID="{23BBA650-6592-45E7-B8AB-A30F99430300}" presName="pictRect" presStyleLbl="node1" presStyleIdx="0" presStyleCnt="4" custLinFactX="100000" custLinFactNeighborX="141271" custLinFactNeighborY="-686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91E3D1E0-B2E6-41C1-81A2-7481E82BC056}" type="pres">
      <dgm:prSet presAssocID="{23BBA650-6592-45E7-B8AB-A30F99430300}" presName="textRect" presStyleLbl="revTx" presStyleIdx="0" presStyleCnt="4" custScaleX="117138" custLinFactX="100000" custLinFactNeighborX="142902" custLinFactNeighborY="-1384">
        <dgm:presLayoutVars>
          <dgm:bulletEnabled val="1"/>
        </dgm:presLayoutVars>
      </dgm:prSet>
      <dgm:spPr/>
    </dgm:pt>
    <dgm:pt modelId="{B43FDE95-3673-424E-AD8E-9C6DDE171F6F}" type="pres">
      <dgm:prSet presAssocID="{540999F8-36EF-4A94-AB37-00C163A2A666}" presName="sibTrans" presStyleLbl="sibTrans2D1" presStyleIdx="0" presStyleCnt="0"/>
      <dgm:spPr/>
    </dgm:pt>
    <dgm:pt modelId="{A01814F8-7128-4871-ABBD-ED1BCEF62783}" type="pres">
      <dgm:prSet presAssocID="{61BBDDC3-F897-4511-BD8A-05643C2B5100}" presName="compNode" presStyleCnt="0"/>
      <dgm:spPr/>
    </dgm:pt>
    <dgm:pt modelId="{BE67EEBA-2493-4246-9452-1675CA160D2A}" type="pres">
      <dgm:prSet presAssocID="{61BBDDC3-F897-4511-BD8A-05643C2B5100}" presName="pictRect" presStyleLbl="node1" presStyleIdx="1" presStyleCnt="4" custLinFactNeighborX="-11969" custLinFactNeighborY="-6299"/>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5A0A9EA7-CFE8-4B30-B18C-6718C4FDBE8A}" type="pres">
      <dgm:prSet presAssocID="{61BBDDC3-F897-4511-BD8A-05643C2B5100}" presName="textRect" presStyleLbl="revTx" presStyleIdx="1" presStyleCnt="4" custScaleX="121461" custScaleY="108270" custLinFactNeighborX="-11969" custLinFactNeighborY="4772">
        <dgm:presLayoutVars>
          <dgm:bulletEnabled val="1"/>
        </dgm:presLayoutVars>
      </dgm:prSet>
      <dgm:spPr/>
    </dgm:pt>
    <dgm:pt modelId="{EBED547E-3A8D-4F08-AAE8-45577775F382}" type="pres">
      <dgm:prSet presAssocID="{C805E493-3B2B-4D29-BE21-02CA36376EDD}" presName="sibTrans" presStyleLbl="sibTrans2D1" presStyleIdx="0" presStyleCnt="0"/>
      <dgm:spPr/>
    </dgm:pt>
    <dgm:pt modelId="{94F512D2-3042-4D8D-9823-1BF384244C5D}" type="pres">
      <dgm:prSet presAssocID="{80F28FE1-93C6-4FC4-83BE-5F3C687D0AEF}" presName="compNode" presStyleCnt="0"/>
      <dgm:spPr/>
    </dgm:pt>
    <dgm:pt modelId="{FA869C62-1FCC-40B0-BA3F-6B5ED4EC9A11}" type="pres">
      <dgm:prSet presAssocID="{80F28FE1-93C6-4FC4-83BE-5F3C687D0AEF}" presName="pictRect" presStyleLbl="node1" presStyleIdx="2" presStyleCnt="4" custLinFactX="14253" custLinFactNeighborX="100000" custLinFactNeighborY="-686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Woman on the roof"/>
        </a:ext>
      </dgm:extLst>
    </dgm:pt>
    <dgm:pt modelId="{67FB859F-D050-4F50-AAEE-CE6E5831E907}" type="pres">
      <dgm:prSet presAssocID="{80F28FE1-93C6-4FC4-83BE-5F3C687D0AEF}" presName="textRect" presStyleLbl="revTx" presStyleIdx="2" presStyleCnt="4" custLinFactX="14253" custLinFactNeighborX="100000" custLinFactNeighborY="-1241">
        <dgm:presLayoutVars>
          <dgm:bulletEnabled val="1"/>
        </dgm:presLayoutVars>
      </dgm:prSet>
      <dgm:spPr/>
    </dgm:pt>
    <dgm:pt modelId="{2AB7A302-C523-4EEA-95CD-4FDF84FC8758}" type="pres">
      <dgm:prSet presAssocID="{0621FC2E-F2C5-450A-BCE1-8FA154205102}" presName="sibTrans" presStyleLbl="sibTrans2D1" presStyleIdx="0" presStyleCnt="0"/>
      <dgm:spPr/>
    </dgm:pt>
    <dgm:pt modelId="{3E334A12-1192-4676-91F5-A3CA15A768C1}" type="pres">
      <dgm:prSet presAssocID="{E2A2EE0B-62CE-4488-AD52-1176F5364A63}" presName="compNode" presStyleCnt="0"/>
      <dgm:spPr/>
    </dgm:pt>
    <dgm:pt modelId="{1538C115-49DC-4140-B519-2CDDABF22DEE}" type="pres">
      <dgm:prSet presAssocID="{E2A2EE0B-62CE-4488-AD52-1176F5364A63}" presName="pictRect" presStyleLbl="node1" presStyleIdx="3" presStyleCnt="4" custLinFactX="-168729" custLinFactNeighborX="-200000" custLinFactNeighborY="-764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Spheres in balance"/>
        </a:ext>
      </dgm:extLst>
    </dgm:pt>
    <dgm:pt modelId="{982413F8-0AC0-4F9F-9570-04B5B27424AF}" type="pres">
      <dgm:prSet presAssocID="{E2A2EE0B-62CE-4488-AD52-1176F5364A63}" presName="textRect" presStyleLbl="revTx" presStyleIdx="3" presStyleCnt="4" custScaleX="112826" custLinFactX="-168652" custLinFactNeighborX="-200000" custLinFactNeighborY="-1444">
        <dgm:presLayoutVars>
          <dgm:bulletEnabled val="1"/>
        </dgm:presLayoutVars>
      </dgm:prSet>
      <dgm:spPr/>
    </dgm:pt>
  </dgm:ptLst>
  <dgm:cxnLst>
    <dgm:cxn modelId="{442E291B-A0EB-4E14-BD98-C66A68E6FFEE}" type="presOf" srcId="{23BBA650-6592-45E7-B8AB-A30F99430300}" destId="{91E3D1E0-B2E6-41C1-81A2-7481E82BC056}" srcOrd="0" destOrd="0" presId="urn:microsoft.com/office/officeart/2005/8/layout/pList1"/>
    <dgm:cxn modelId="{0FC7435D-7756-471A-87E8-9B96F7555985}" srcId="{3E960956-49D7-410A-B695-152984B91511}" destId="{E2A2EE0B-62CE-4488-AD52-1176F5364A63}" srcOrd="3" destOrd="0" parTransId="{525F4A93-9C33-4934-90EA-99143DA1EA16}" sibTransId="{C2F920CF-00E7-480F-8A76-E4B9DF47AF55}"/>
    <dgm:cxn modelId="{62FA348A-33A9-440A-AC49-A045D304B1D1}" type="presOf" srcId="{540999F8-36EF-4A94-AB37-00C163A2A666}" destId="{B43FDE95-3673-424E-AD8E-9C6DDE171F6F}" srcOrd="0" destOrd="0" presId="urn:microsoft.com/office/officeart/2005/8/layout/pList1"/>
    <dgm:cxn modelId="{97B19398-4CA6-49B4-83F1-C7994BE9C2B2}" srcId="{3E960956-49D7-410A-B695-152984B91511}" destId="{23BBA650-6592-45E7-B8AB-A30F99430300}" srcOrd="0" destOrd="0" parTransId="{760CC4AC-7EAB-45CB-BD52-FC03068A658A}" sibTransId="{540999F8-36EF-4A94-AB37-00C163A2A666}"/>
    <dgm:cxn modelId="{1DEFDB98-9D67-4617-A63B-49FAC4A0D9C4}" srcId="{3E960956-49D7-410A-B695-152984B91511}" destId="{80F28FE1-93C6-4FC4-83BE-5F3C687D0AEF}" srcOrd="2" destOrd="0" parTransId="{60D3F1A3-77DE-4FAB-8584-0B07CEC8A696}" sibTransId="{0621FC2E-F2C5-450A-BCE1-8FA154205102}"/>
    <dgm:cxn modelId="{7759B49B-CFA2-484D-836A-F27227CB5DA4}" type="presOf" srcId="{3E960956-49D7-410A-B695-152984B91511}" destId="{B74EC7EA-7F9A-4FC4-90C1-32FE70DB9AFA}" srcOrd="0" destOrd="0" presId="urn:microsoft.com/office/officeart/2005/8/layout/pList1"/>
    <dgm:cxn modelId="{EFC0DFAE-061F-40E7-919F-B76EDA5B9729}" srcId="{3E960956-49D7-410A-B695-152984B91511}" destId="{61BBDDC3-F897-4511-BD8A-05643C2B5100}" srcOrd="1" destOrd="0" parTransId="{20A3479F-BAF5-4F72-B203-C8D7BBEDE9AF}" sibTransId="{C805E493-3B2B-4D29-BE21-02CA36376EDD}"/>
    <dgm:cxn modelId="{3276ECC2-4301-45A0-A995-AF624E0DE032}" type="presOf" srcId="{80F28FE1-93C6-4FC4-83BE-5F3C687D0AEF}" destId="{67FB859F-D050-4F50-AAEE-CE6E5831E907}" srcOrd="0" destOrd="0" presId="urn:microsoft.com/office/officeart/2005/8/layout/pList1"/>
    <dgm:cxn modelId="{F4465CD5-92DD-4F4B-8145-DE9D35BE256F}" type="presOf" srcId="{C805E493-3B2B-4D29-BE21-02CA36376EDD}" destId="{EBED547E-3A8D-4F08-AAE8-45577775F382}" srcOrd="0" destOrd="0" presId="urn:microsoft.com/office/officeart/2005/8/layout/pList1"/>
    <dgm:cxn modelId="{2AA60DDD-90A8-4DD3-94D3-E07EEC22B5FF}" type="presOf" srcId="{0621FC2E-F2C5-450A-BCE1-8FA154205102}" destId="{2AB7A302-C523-4EEA-95CD-4FDF84FC8758}" srcOrd="0" destOrd="0" presId="urn:microsoft.com/office/officeart/2005/8/layout/pList1"/>
    <dgm:cxn modelId="{F0DF8FEF-B2B1-4543-A530-BB12F7685DE2}" type="presOf" srcId="{E2A2EE0B-62CE-4488-AD52-1176F5364A63}" destId="{982413F8-0AC0-4F9F-9570-04B5B27424AF}" srcOrd="0" destOrd="0" presId="urn:microsoft.com/office/officeart/2005/8/layout/pList1"/>
    <dgm:cxn modelId="{0A82DDFB-9991-4D0E-BDFB-6FEFF90CB05C}" type="presOf" srcId="{61BBDDC3-F897-4511-BD8A-05643C2B5100}" destId="{5A0A9EA7-CFE8-4B30-B18C-6718C4FDBE8A}" srcOrd="0" destOrd="0" presId="urn:microsoft.com/office/officeart/2005/8/layout/pList1"/>
    <dgm:cxn modelId="{147DDB2C-0CD0-4E64-A003-0ACC9200F1BD}" type="presParOf" srcId="{B74EC7EA-7F9A-4FC4-90C1-32FE70DB9AFA}" destId="{D6A3373D-3DE3-41B0-A6B6-3ABF2DE396CF}" srcOrd="0" destOrd="0" presId="urn:microsoft.com/office/officeart/2005/8/layout/pList1"/>
    <dgm:cxn modelId="{A3C08003-B820-4CBC-A352-7D3D808814FA}" type="presParOf" srcId="{D6A3373D-3DE3-41B0-A6B6-3ABF2DE396CF}" destId="{0CC96DAF-FFC3-4A74-80D3-7C682B9DAB5A}" srcOrd="0" destOrd="0" presId="urn:microsoft.com/office/officeart/2005/8/layout/pList1"/>
    <dgm:cxn modelId="{3D7B3227-7B56-4B96-A822-4D225C9A13D3}" type="presParOf" srcId="{D6A3373D-3DE3-41B0-A6B6-3ABF2DE396CF}" destId="{91E3D1E0-B2E6-41C1-81A2-7481E82BC056}" srcOrd="1" destOrd="0" presId="urn:microsoft.com/office/officeart/2005/8/layout/pList1"/>
    <dgm:cxn modelId="{2DD627DF-AA15-4502-9ACE-06834D977516}" type="presParOf" srcId="{B74EC7EA-7F9A-4FC4-90C1-32FE70DB9AFA}" destId="{B43FDE95-3673-424E-AD8E-9C6DDE171F6F}" srcOrd="1" destOrd="0" presId="urn:microsoft.com/office/officeart/2005/8/layout/pList1"/>
    <dgm:cxn modelId="{954E7A81-AAD5-4433-A612-6C54FCF462C1}" type="presParOf" srcId="{B74EC7EA-7F9A-4FC4-90C1-32FE70DB9AFA}" destId="{A01814F8-7128-4871-ABBD-ED1BCEF62783}" srcOrd="2" destOrd="0" presId="urn:microsoft.com/office/officeart/2005/8/layout/pList1"/>
    <dgm:cxn modelId="{039AA653-AE31-4C96-9FD7-DF1AA1A817F6}" type="presParOf" srcId="{A01814F8-7128-4871-ABBD-ED1BCEF62783}" destId="{BE67EEBA-2493-4246-9452-1675CA160D2A}" srcOrd="0" destOrd="0" presId="urn:microsoft.com/office/officeart/2005/8/layout/pList1"/>
    <dgm:cxn modelId="{66A5FFE8-173E-4E24-9422-4EA90BB8A7CB}" type="presParOf" srcId="{A01814F8-7128-4871-ABBD-ED1BCEF62783}" destId="{5A0A9EA7-CFE8-4B30-B18C-6718C4FDBE8A}" srcOrd="1" destOrd="0" presId="urn:microsoft.com/office/officeart/2005/8/layout/pList1"/>
    <dgm:cxn modelId="{DD28DFB4-36A5-468C-8B2C-032FACF39E42}" type="presParOf" srcId="{B74EC7EA-7F9A-4FC4-90C1-32FE70DB9AFA}" destId="{EBED547E-3A8D-4F08-AAE8-45577775F382}" srcOrd="3" destOrd="0" presId="urn:microsoft.com/office/officeart/2005/8/layout/pList1"/>
    <dgm:cxn modelId="{1E10B470-E08C-4985-B1CA-A82FD3EEEBD6}" type="presParOf" srcId="{B74EC7EA-7F9A-4FC4-90C1-32FE70DB9AFA}" destId="{94F512D2-3042-4D8D-9823-1BF384244C5D}" srcOrd="4" destOrd="0" presId="urn:microsoft.com/office/officeart/2005/8/layout/pList1"/>
    <dgm:cxn modelId="{E293724F-A490-48EF-8EFF-387D96F6D95E}" type="presParOf" srcId="{94F512D2-3042-4D8D-9823-1BF384244C5D}" destId="{FA869C62-1FCC-40B0-BA3F-6B5ED4EC9A11}" srcOrd="0" destOrd="0" presId="urn:microsoft.com/office/officeart/2005/8/layout/pList1"/>
    <dgm:cxn modelId="{192F1467-7EDF-4B7E-999E-5710CFA5AAEF}" type="presParOf" srcId="{94F512D2-3042-4D8D-9823-1BF384244C5D}" destId="{67FB859F-D050-4F50-AAEE-CE6E5831E907}" srcOrd="1" destOrd="0" presId="urn:microsoft.com/office/officeart/2005/8/layout/pList1"/>
    <dgm:cxn modelId="{7F08CD1F-403E-4F43-8ECD-5BA25686B0CE}" type="presParOf" srcId="{B74EC7EA-7F9A-4FC4-90C1-32FE70DB9AFA}" destId="{2AB7A302-C523-4EEA-95CD-4FDF84FC8758}" srcOrd="5" destOrd="0" presId="urn:microsoft.com/office/officeart/2005/8/layout/pList1"/>
    <dgm:cxn modelId="{A6052EA3-5366-4E65-8DC7-DAE0636074BE}" type="presParOf" srcId="{B74EC7EA-7F9A-4FC4-90C1-32FE70DB9AFA}" destId="{3E334A12-1192-4676-91F5-A3CA15A768C1}" srcOrd="6" destOrd="0" presId="urn:microsoft.com/office/officeart/2005/8/layout/pList1"/>
    <dgm:cxn modelId="{F0E4F467-D6BD-43BF-B17A-1955F2037D23}" type="presParOf" srcId="{3E334A12-1192-4676-91F5-A3CA15A768C1}" destId="{1538C115-49DC-4140-B519-2CDDABF22DEE}" srcOrd="0" destOrd="0" presId="urn:microsoft.com/office/officeart/2005/8/layout/pList1"/>
    <dgm:cxn modelId="{CB4256BB-7E24-43F9-8EF1-2841B1AB10CD}" type="presParOf" srcId="{3E334A12-1192-4676-91F5-A3CA15A768C1}" destId="{982413F8-0AC0-4F9F-9570-04B5B27424AF}" srcOrd="1" destOrd="0" presId="urn:microsoft.com/office/officeart/2005/8/layout/p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72B8F-E00B-4D52-A420-B403DBC4F40C}">
      <dsp:nvSpPr>
        <dsp:cNvPr id="0" name=""/>
        <dsp:cNvSpPr/>
      </dsp:nvSpPr>
      <dsp:spPr>
        <a:xfrm>
          <a:off x="0" y="2936252"/>
          <a:ext cx="4546657" cy="481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Hepatic Encephalopathy </a:t>
          </a:r>
        </a:p>
      </dsp:txBody>
      <dsp:txXfrm>
        <a:off x="0" y="2936252"/>
        <a:ext cx="4546657" cy="481716"/>
      </dsp:txXfrm>
    </dsp:sp>
    <dsp:sp modelId="{2FDD9634-F087-405B-A246-581DA5FAEB29}">
      <dsp:nvSpPr>
        <dsp:cNvPr id="0" name=""/>
        <dsp:cNvSpPr/>
      </dsp:nvSpPr>
      <dsp:spPr>
        <a:xfrm rot="10800000">
          <a:off x="0" y="2202598"/>
          <a:ext cx="4546657" cy="740880"/>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Systemic accumulation of ammonia</a:t>
          </a:r>
        </a:p>
      </dsp:txBody>
      <dsp:txXfrm rot="10800000">
        <a:off x="0" y="2202598"/>
        <a:ext cx="4546657" cy="481402"/>
      </dsp:txXfrm>
    </dsp:sp>
    <dsp:sp modelId="{AD121DF0-3264-4B23-AF0B-E8FB67C6C0CD}">
      <dsp:nvSpPr>
        <dsp:cNvPr id="0" name=""/>
        <dsp:cNvSpPr/>
      </dsp:nvSpPr>
      <dsp:spPr>
        <a:xfrm rot="10800000">
          <a:off x="0" y="1468943"/>
          <a:ext cx="4546657" cy="740880"/>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Muscle-mass depletion </a:t>
          </a:r>
        </a:p>
      </dsp:txBody>
      <dsp:txXfrm rot="10800000">
        <a:off x="0" y="1468943"/>
        <a:ext cx="4546657" cy="481402"/>
      </dsp:txXfrm>
    </dsp:sp>
    <dsp:sp modelId="{85C6749C-9C2A-43AD-979A-A97353FB9038}">
      <dsp:nvSpPr>
        <dsp:cNvPr id="0" name=""/>
        <dsp:cNvSpPr/>
      </dsp:nvSpPr>
      <dsp:spPr>
        <a:xfrm rot="10800000">
          <a:off x="0" y="735289"/>
          <a:ext cx="4546657" cy="740880"/>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Dependence on muscle for detoxification</a:t>
          </a:r>
        </a:p>
      </dsp:txBody>
      <dsp:txXfrm rot="10800000">
        <a:off x="0" y="735289"/>
        <a:ext cx="4546657" cy="481402"/>
      </dsp:txXfrm>
    </dsp:sp>
    <dsp:sp modelId="{9291F74A-97A1-48EA-9585-0A9E30FFE6C5}">
      <dsp:nvSpPr>
        <dsp:cNvPr id="0" name=""/>
        <dsp:cNvSpPr/>
      </dsp:nvSpPr>
      <dsp:spPr>
        <a:xfrm rot="10800000">
          <a:off x="0" y="1634"/>
          <a:ext cx="4546657" cy="740880"/>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Decrease in hepatic function </a:t>
          </a:r>
        </a:p>
      </dsp:txBody>
      <dsp:txXfrm rot="10800000">
        <a:off x="0" y="1634"/>
        <a:ext cx="4546657" cy="481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283F9-4E08-4200-A91C-DC917DDD9193}">
      <dsp:nvSpPr>
        <dsp:cNvPr id="0" name=""/>
        <dsp:cNvSpPr/>
      </dsp:nvSpPr>
      <dsp:spPr>
        <a:xfrm>
          <a:off x="0" y="272419"/>
          <a:ext cx="10963044" cy="55518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pPr>
          <a:r>
            <a:rPr lang="en-US" sz="1100" kern="1200"/>
            <a:t>Increase muscle mass and strength</a:t>
          </a:r>
          <a:r>
            <a:rPr lang="en-US" sz="1100" kern="1200" baseline="30000"/>
            <a:t>2</a:t>
          </a:r>
          <a:r>
            <a:rPr lang="en-US" sz="1100" kern="1200" baseline="0"/>
            <a:t>;</a:t>
          </a:r>
          <a:r>
            <a:rPr lang="en-US" sz="1100" kern="1200" baseline="30000"/>
            <a:t> </a:t>
          </a:r>
          <a:r>
            <a:rPr lang="en-US" sz="1100" kern="1200"/>
            <a:t>Reduce fat mass</a:t>
          </a:r>
          <a:r>
            <a:rPr lang="en-US" sz="1100" b="0" kern="1200" baseline="30000">
              <a:solidFill>
                <a:prstClr val="black">
                  <a:hueOff val="0"/>
                  <a:satOff val="0"/>
                  <a:lumOff val="0"/>
                  <a:alphaOff val="0"/>
                </a:prstClr>
              </a:solidFill>
              <a:latin typeface="Calibri"/>
              <a:ea typeface="+mn-ea"/>
              <a:cs typeface="+mn-cs"/>
            </a:rPr>
            <a:t>3</a:t>
          </a:r>
          <a:r>
            <a:rPr lang="en-US" sz="1100" kern="1200" baseline="0"/>
            <a:t>;</a:t>
          </a:r>
          <a:r>
            <a:rPr lang="en-US" sz="1100" b="0" kern="1200" baseline="30000">
              <a:solidFill>
                <a:prstClr val="black">
                  <a:hueOff val="0"/>
                  <a:satOff val="0"/>
                  <a:lumOff val="0"/>
                  <a:alphaOff val="0"/>
                </a:prstClr>
              </a:solidFill>
              <a:latin typeface="Calibri"/>
              <a:ea typeface="+mn-ea"/>
              <a:cs typeface="+mn-cs"/>
            </a:rPr>
            <a:t> </a:t>
          </a:r>
          <a:r>
            <a:rPr lang="en-US" sz="1100" kern="1200"/>
            <a:t>Increase bone density</a:t>
          </a:r>
          <a:r>
            <a:rPr lang="en-US" sz="1100" b="0" kern="1200" baseline="30000">
              <a:solidFill>
                <a:prstClr val="black">
                  <a:hueOff val="0"/>
                  <a:satOff val="0"/>
                  <a:lumOff val="0"/>
                  <a:alphaOff val="0"/>
                </a:prstClr>
              </a:solidFill>
              <a:latin typeface="Calibri"/>
              <a:ea typeface="+mn-ea"/>
              <a:cs typeface="+mn-cs"/>
            </a:rPr>
            <a:t>4</a:t>
          </a:r>
          <a:r>
            <a:rPr lang="en-US" sz="1100" kern="1200" baseline="0"/>
            <a:t>;</a:t>
          </a:r>
          <a:r>
            <a:rPr lang="en-US" sz="1100" b="0" kern="1200" baseline="30000">
              <a:solidFill>
                <a:prstClr val="black">
                  <a:hueOff val="0"/>
                  <a:satOff val="0"/>
                  <a:lumOff val="0"/>
                  <a:alphaOff val="0"/>
                </a:prstClr>
              </a:solidFill>
              <a:latin typeface="Calibri"/>
              <a:ea typeface="+mn-ea"/>
              <a:cs typeface="+mn-cs"/>
            </a:rPr>
            <a:t> </a:t>
          </a:r>
          <a:r>
            <a:rPr lang="en-US" sz="1100" kern="1200"/>
            <a:t>Inhibit myostatin</a:t>
          </a:r>
          <a:r>
            <a:rPr lang="en-US" sz="1100" b="0" kern="1200" baseline="30000">
              <a:solidFill>
                <a:prstClr val="black">
                  <a:hueOff val="0"/>
                  <a:satOff val="0"/>
                  <a:lumOff val="0"/>
                  <a:alphaOff val="0"/>
                </a:prstClr>
              </a:solidFill>
              <a:latin typeface="Calibri"/>
              <a:ea typeface="+mn-ea"/>
              <a:cs typeface="+mn-cs"/>
            </a:rPr>
            <a:t>5</a:t>
          </a:r>
          <a:r>
            <a:rPr lang="en-US" sz="1100" kern="1200" baseline="0"/>
            <a:t>; </a:t>
          </a:r>
          <a:r>
            <a:rPr lang="en-US" sz="1100" kern="1200"/>
            <a:t>Improve appetite and nutritional status*</a:t>
          </a:r>
          <a:endParaRPr lang="en-US" sz="1100" kern="1200" baseline="30000"/>
        </a:p>
      </dsp:txBody>
      <dsp:txXfrm>
        <a:off x="0" y="272419"/>
        <a:ext cx="10963044" cy="555187"/>
      </dsp:txXfrm>
    </dsp:sp>
    <dsp:sp modelId="{1FF7EAE3-6CC5-461E-8C6B-8A61CDA5747F}">
      <dsp:nvSpPr>
        <dsp:cNvPr id="0" name=""/>
        <dsp:cNvSpPr/>
      </dsp:nvSpPr>
      <dsp:spPr>
        <a:xfrm>
          <a:off x="548152" y="51019"/>
          <a:ext cx="7674130" cy="4428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effectLst>
                <a:outerShdw blurRad="38100" dist="38100" dir="2700000" algn="tl">
                  <a:srgbClr val="000000">
                    <a:alpha val="43137"/>
                  </a:srgbClr>
                </a:outerShdw>
              </a:effectLst>
            </a:rPr>
            <a:t>Anabolic</a:t>
          </a:r>
          <a:r>
            <a:rPr lang="en-US" sz="1400" b="1" kern="1200" baseline="30000">
              <a:solidFill>
                <a:schemeClr val="bg1"/>
              </a:solidFill>
              <a:effectLst>
                <a:outerShdw blurRad="38100" dist="38100" dir="2700000" algn="tl">
                  <a:srgbClr val="000000">
                    <a:alpha val="43137"/>
                  </a:srgbClr>
                </a:outerShdw>
              </a:effectLst>
            </a:rPr>
            <a:t>1</a:t>
          </a:r>
          <a:endParaRPr lang="en-US" sz="1400" kern="1200" baseline="30000">
            <a:solidFill>
              <a:schemeClr val="bg1"/>
            </a:solidFill>
          </a:endParaRPr>
        </a:p>
      </dsp:txBody>
      <dsp:txXfrm>
        <a:off x="569768" y="72635"/>
        <a:ext cx="7630898" cy="399568"/>
      </dsp:txXfrm>
    </dsp:sp>
    <dsp:sp modelId="{0F1F484F-C819-4BB6-A80C-54E2573DED07}">
      <dsp:nvSpPr>
        <dsp:cNvPr id="0" name=""/>
        <dsp:cNvSpPr/>
      </dsp:nvSpPr>
      <dsp:spPr>
        <a:xfrm>
          <a:off x="0" y="1130006"/>
          <a:ext cx="10963044" cy="543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defRPr b="1"/>
          </a:pPr>
          <a:r>
            <a:rPr lang="en-US" sz="1100" b="0" kern="1200">
              <a:solidFill>
                <a:srgbClr val="000000">
                  <a:hueOff val="0"/>
                  <a:satOff val="0"/>
                  <a:lumOff val="0"/>
                  <a:alphaOff val="0"/>
                </a:srgbClr>
              </a:solidFill>
              <a:latin typeface="Arial"/>
              <a:ea typeface="+mn-ea"/>
              <a:cs typeface="+mn-cs"/>
            </a:rPr>
            <a:t>Improve liver health; Improve muscle disorders; Antibacterial </a:t>
          </a:r>
        </a:p>
      </dsp:txBody>
      <dsp:txXfrm>
        <a:off x="0" y="1130006"/>
        <a:ext cx="10963044" cy="543375"/>
      </dsp:txXfrm>
    </dsp:sp>
    <dsp:sp modelId="{4AABE055-4EA0-42FF-8201-35E85E19AA8C}">
      <dsp:nvSpPr>
        <dsp:cNvPr id="0" name=""/>
        <dsp:cNvSpPr/>
      </dsp:nvSpPr>
      <dsp:spPr>
        <a:xfrm>
          <a:off x="548152" y="908606"/>
          <a:ext cx="7674130" cy="44280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defRPr b="1"/>
          </a:pPr>
          <a:r>
            <a:rPr lang="en-US" sz="1400" b="1" kern="1200">
              <a:solidFill>
                <a:srgbClr val="FFFFFF"/>
              </a:solidFill>
              <a:effectLst>
                <a:outerShdw blurRad="38100" dist="38100" dir="2700000" algn="tl">
                  <a:srgbClr val="000000">
                    <a:alpha val="43137"/>
                  </a:srgbClr>
                </a:outerShdw>
              </a:effectLst>
              <a:latin typeface="Arial"/>
              <a:ea typeface="+mn-ea"/>
              <a:cs typeface="+mn-cs"/>
            </a:rPr>
            <a:t>Ammonia Detoxification</a:t>
          </a:r>
        </a:p>
      </dsp:txBody>
      <dsp:txXfrm>
        <a:off x="569768" y="930222"/>
        <a:ext cx="7630898" cy="399568"/>
      </dsp:txXfrm>
    </dsp:sp>
    <dsp:sp modelId="{367410B8-4C40-429E-9527-30592B5D70C3}">
      <dsp:nvSpPr>
        <dsp:cNvPr id="0" name=""/>
        <dsp:cNvSpPr/>
      </dsp:nvSpPr>
      <dsp:spPr>
        <a:xfrm>
          <a:off x="0" y="1975781"/>
          <a:ext cx="10963044" cy="543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pPr>
          <a:r>
            <a:rPr lang="en-US" sz="1100" kern="1200">
              <a:solidFill>
                <a:srgbClr val="000000">
                  <a:hueOff val="0"/>
                  <a:satOff val="0"/>
                  <a:lumOff val="0"/>
                  <a:alphaOff val="0"/>
                </a:srgbClr>
              </a:solidFill>
              <a:latin typeface="Arial"/>
              <a:ea typeface="+mn-ea"/>
              <a:cs typeface="+mn-cs"/>
            </a:rPr>
            <a:t>Induce hematopoiesis</a:t>
          </a:r>
          <a:r>
            <a:rPr lang="en-US" sz="1100" kern="1200" baseline="30000">
              <a:solidFill>
                <a:srgbClr val="000000">
                  <a:hueOff val="0"/>
                  <a:satOff val="0"/>
                  <a:lumOff val="0"/>
                  <a:alphaOff val="0"/>
                </a:srgbClr>
              </a:solidFill>
              <a:latin typeface="Arial"/>
              <a:ea typeface="+mn-ea"/>
              <a:cs typeface="+mn-cs"/>
            </a:rPr>
            <a:t>6</a:t>
          </a:r>
          <a:r>
            <a:rPr lang="en-US" sz="1100" kern="1200">
              <a:solidFill>
                <a:srgbClr val="000000">
                  <a:hueOff val="0"/>
                  <a:satOff val="0"/>
                  <a:lumOff val="0"/>
                  <a:alphaOff val="0"/>
                </a:srgbClr>
              </a:solidFill>
              <a:latin typeface="Arial"/>
              <a:ea typeface="+mn-ea"/>
              <a:cs typeface="+mn-cs"/>
            </a:rPr>
            <a:t>; Improve endocrine/sexual dysfunction</a:t>
          </a:r>
          <a:r>
            <a:rPr lang="en-US" sz="1100" kern="1200" baseline="30000">
              <a:solidFill>
                <a:srgbClr val="000000">
                  <a:hueOff val="0"/>
                  <a:satOff val="0"/>
                  <a:lumOff val="0"/>
                  <a:alphaOff val="0"/>
                </a:srgbClr>
              </a:solidFill>
              <a:latin typeface="Arial"/>
              <a:ea typeface="+mn-ea"/>
              <a:cs typeface="+mn-cs"/>
            </a:rPr>
            <a:t>7</a:t>
          </a:r>
        </a:p>
      </dsp:txBody>
      <dsp:txXfrm>
        <a:off x="0" y="1975781"/>
        <a:ext cx="10963044" cy="543375"/>
      </dsp:txXfrm>
    </dsp:sp>
    <dsp:sp modelId="{9CDB5391-B2A0-4A6E-9855-A829CA4887E9}">
      <dsp:nvSpPr>
        <dsp:cNvPr id="0" name=""/>
        <dsp:cNvSpPr/>
      </dsp:nvSpPr>
      <dsp:spPr>
        <a:xfrm>
          <a:off x="548152" y="1754381"/>
          <a:ext cx="7674130" cy="44280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Androgenic</a:t>
          </a:r>
        </a:p>
      </dsp:txBody>
      <dsp:txXfrm>
        <a:off x="569768" y="1775997"/>
        <a:ext cx="7630898" cy="399568"/>
      </dsp:txXfrm>
    </dsp:sp>
    <dsp:sp modelId="{593B48E2-B11F-4D9F-B3AC-5D0348AF6CD4}">
      <dsp:nvSpPr>
        <dsp:cNvPr id="0" name=""/>
        <dsp:cNvSpPr/>
      </dsp:nvSpPr>
      <dsp:spPr>
        <a:xfrm>
          <a:off x="0" y="2821556"/>
          <a:ext cx="10963044" cy="543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pPr>
          <a:r>
            <a:rPr lang="en-US" sz="1100" kern="1200">
              <a:solidFill>
                <a:srgbClr val="000000">
                  <a:hueOff val="0"/>
                  <a:satOff val="0"/>
                  <a:lumOff val="0"/>
                  <a:alphaOff val="0"/>
                </a:srgbClr>
              </a:solidFill>
              <a:latin typeface="Arial"/>
              <a:ea typeface="+mn-ea"/>
              <a:cs typeface="+mn-cs"/>
            </a:rPr>
            <a:t>Reduce IL-1, IL-6, and TNF-α</a:t>
          </a:r>
          <a:r>
            <a:rPr lang="en-US" sz="1100" kern="1200" baseline="30000">
              <a:solidFill>
                <a:srgbClr val="000000">
                  <a:hueOff val="0"/>
                  <a:satOff val="0"/>
                  <a:lumOff val="0"/>
                  <a:alphaOff val="0"/>
                </a:srgbClr>
              </a:solidFill>
              <a:latin typeface="Arial"/>
              <a:ea typeface="+mn-ea"/>
              <a:cs typeface="+mn-cs"/>
            </a:rPr>
            <a:t>10</a:t>
          </a:r>
        </a:p>
      </dsp:txBody>
      <dsp:txXfrm>
        <a:off x="0" y="2821556"/>
        <a:ext cx="10963044" cy="543375"/>
      </dsp:txXfrm>
    </dsp:sp>
    <dsp:sp modelId="{7ACD89EE-957D-4356-8CAC-72C909BF6C8B}">
      <dsp:nvSpPr>
        <dsp:cNvPr id="0" name=""/>
        <dsp:cNvSpPr/>
      </dsp:nvSpPr>
      <dsp:spPr>
        <a:xfrm>
          <a:off x="548152" y="2600156"/>
          <a:ext cx="7674130" cy="44280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pPr>
          <a:r>
            <a:rPr lang="en-US" sz="1400" b="1" kern="1200" spc="0">
              <a:effectLst>
                <a:outerShdw blurRad="38100" dist="38100" dir="2700000" algn="tl">
                  <a:srgbClr val="000000">
                    <a:alpha val="43137"/>
                  </a:srgbClr>
                </a:outerShdw>
              </a:effectLst>
            </a:rPr>
            <a:t>Anti-Inflammatory</a:t>
          </a:r>
          <a:r>
            <a:rPr lang="en-US" sz="1400" b="1" kern="1200" spc="0" baseline="30000">
              <a:effectLst>
                <a:outerShdw blurRad="38100" dist="38100" dir="2700000" algn="tl">
                  <a:srgbClr val="000000">
                    <a:alpha val="43137"/>
                  </a:srgbClr>
                </a:outerShdw>
              </a:effectLst>
            </a:rPr>
            <a:t>8,9</a:t>
          </a:r>
        </a:p>
      </dsp:txBody>
      <dsp:txXfrm>
        <a:off x="569768" y="2621772"/>
        <a:ext cx="7630898" cy="399568"/>
      </dsp:txXfrm>
    </dsp:sp>
    <dsp:sp modelId="{EA1466CC-234A-4814-B119-C6D70E79F8D0}">
      <dsp:nvSpPr>
        <dsp:cNvPr id="0" name=""/>
        <dsp:cNvSpPr/>
      </dsp:nvSpPr>
      <dsp:spPr>
        <a:xfrm>
          <a:off x="0" y="3667331"/>
          <a:ext cx="10963044" cy="543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pPr>
          <a:r>
            <a:rPr lang="en-US" sz="1100" kern="1200">
              <a:solidFill>
                <a:srgbClr val="000000">
                  <a:hueOff val="0"/>
                  <a:satOff val="0"/>
                  <a:lumOff val="0"/>
                  <a:alphaOff val="0"/>
                </a:srgbClr>
              </a:solidFill>
              <a:latin typeface="Arial"/>
              <a:ea typeface="+mn-ea"/>
              <a:cs typeface="+mn-cs"/>
            </a:rPr>
            <a:t>Lower infection rate</a:t>
          </a:r>
        </a:p>
      </dsp:txBody>
      <dsp:txXfrm>
        <a:off x="0" y="3667331"/>
        <a:ext cx="10963044" cy="543375"/>
      </dsp:txXfrm>
    </dsp:sp>
    <dsp:sp modelId="{FA836462-A927-48FB-BDB5-4A6C50B8F063}">
      <dsp:nvSpPr>
        <dsp:cNvPr id="0" name=""/>
        <dsp:cNvSpPr/>
      </dsp:nvSpPr>
      <dsp:spPr>
        <a:xfrm>
          <a:off x="548152" y="3445931"/>
          <a:ext cx="7674130" cy="44280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pPr>
          <a:r>
            <a:rPr lang="en-US" sz="1400" b="1" kern="1200">
              <a:effectLst>
                <a:outerShdw blurRad="38100" dist="38100" dir="2700000" algn="tl">
                  <a:srgbClr val="000000">
                    <a:alpha val="43137"/>
                  </a:srgbClr>
                </a:outerShdw>
              </a:effectLst>
            </a:rPr>
            <a:t>Improve immuno-dysregulation</a:t>
          </a:r>
          <a:r>
            <a:rPr lang="en-US" sz="1400" b="1" kern="1200" spc="0" baseline="30000">
              <a:effectLst>
                <a:outerShdw blurRad="38100" dist="38100" dir="2700000" algn="tl">
                  <a:srgbClr val="000000">
                    <a:alpha val="43137"/>
                  </a:srgbClr>
                </a:outerShdw>
              </a:effectLst>
            </a:rPr>
            <a:t>11</a:t>
          </a:r>
          <a:endParaRPr lang="en-US" sz="1050" b="0" kern="1200">
            <a:solidFill>
              <a:prstClr val="black">
                <a:hueOff val="0"/>
                <a:satOff val="0"/>
                <a:lumOff val="0"/>
                <a:alphaOff val="0"/>
              </a:prstClr>
            </a:solidFill>
            <a:latin typeface="Calibri"/>
            <a:ea typeface="+mn-ea"/>
            <a:cs typeface="+mn-cs"/>
          </a:endParaRPr>
        </a:p>
      </dsp:txBody>
      <dsp:txXfrm>
        <a:off x="569768" y="3467547"/>
        <a:ext cx="7630898" cy="399568"/>
      </dsp:txXfrm>
    </dsp:sp>
    <dsp:sp modelId="{A7C0D653-CD23-4277-A2D4-054E0C0665FC}">
      <dsp:nvSpPr>
        <dsp:cNvPr id="0" name=""/>
        <dsp:cNvSpPr/>
      </dsp:nvSpPr>
      <dsp:spPr>
        <a:xfrm>
          <a:off x="0" y="4513106"/>
          <a:ext cx="10963044" cy="543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0854" tIns="312420" rIns="850854" bIns="78232" numCol="1" spcCol="1270" anchor="t" anchorCtr="0">
          <a:noAutofit/>
        </a:bodyPr>
        <a:lstStyle/>
        <a:p>
          <a:pPr marL="57150" lvl="1" indent="-57150" algn="l" defTabSz="488950">
            <a:lnSpc>
              <a:spcPct val="90000"/>
            </a:lnSpc>
            <a:spcBef>
              <a:spcPct val="0"/>
            </a:spcBef>
            <a:spcAft>
              <a:spcPct val="15000"/>
            </a:spcAft>
            <a:buNone/>
            <a:defRPr b="1"/>
          </a:pPr>
          <a:r>
            <a:rPr lang="en-US" sz="1100" b="0" kern="1200">
              <a:solidFill>
                <a:srgbClr val="000000">
                  <a:hueOff val="0"/>
                  <a:satOff val="0"/>
                  <a:lumOff val="0"/>
                  <a:alphaOff val="0"/>
                </a:srgbClr>
              </a:solidFill>
              <a:latin typeface="Arial"/>
              <a:ea typeface="+mn-ea"/>
              <a:cs typeface="+mn-cs"/>
            </a:rPr>
            <a:t>Albumin increase; Muscle protein synthesis; Lower SHBG</a:t>
          </a:r>
        </a:p>
      </dsp:txBody>
      <dsp:txXfrm>
        <a:off x="0" y="4513106"/>
        <a:ext cx="10963044" cy="543375"/>
      </dsp:txXfrm>
    </dsp:sp>
    <dsp:sp modelId="{0D97A154-7563-4CA7-BD76-33612FC9E6AA}">
      <dsp:nvSpPr>
        <dsp:cNvPr id="0" name=""/>
        <dsp:cNvSpPr/>
      </dsp:nvSpPr>
      <dsp:spPr>
        <a:xfrm>
          <a:off x="548152" y="4291706"/>
          <a:ext cx="7674130" cy="4428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0064" tIns="0" rIns="290064" bIns="0" numCol="1" spcCol="1270" anchor="ctr" anchorCtr="0">
          <a:noAutofit/>
        </a:bodyPr>
        <a:lstStyle/>
        <a:p>
          <a:pPr marL="0" lvl="0" indent="0" algn="l" defTabSz="622300">
            <a:lnSpc>
              <a:spcPct val="90000"/>
            </a:lnSpc>
            <a:spcBef>
              <a:spcPct val="0"/>
            </a:spcBef>
            <a:spcAft>
              <a:spcPct val="35000"/>
            </a:spcAft>
            <a:buNone/>
          </a:pPr>
          <a:r>
            <a:rPr lang="en-US" sz="1400" b="1" kern="1200" spc="0">
              <a:solidFill>
                <a:schemeClr val="bg1"/>
              </a:solidFill>
              <a:effectLst>
                <a:outerShdw blurRad="38100" dist="38100" dir="2700000" algn="tl">
                  <a:srgbClr val="000000">
                    <a:alpha val="43137"/>
                  </a:srgbClr>
                </a:outerShdw>
              </a:effectLst>
              <a:latin typeface="Calibri"/>
              <a:ea typeface="+mn-ea"/>
              <a:cs typeface="+mn-cs"/>
            </a:rPr>
            <a:t>Protein Modulation</a:t>
          </a:r>
          <a:endParaRPr lang="en-US" sz="1050" b="0" kern="1200">
            <a:solidFill>
              <a:schemeClr val="bg1"/>
            </a:solidFill>
            <a:latin typeface="Calibri"/>
            <a:ea typeface="+mn-ea"/>
            <a:cs typeface="+mn-cs"/>
          </a:endParaRPr>
        </a:p>
      </dsp:txBody>
      <dsp:txXfrm>
        <a:off x="569768" y="4313322"/>
        <a:ext cx="763089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6DAF-FFC3-4A74-80D3-7C682B9DAB5A}">
      <dsp:nvSpPr>
        <dsp:cNvPr id="0" name=""/>
        <dsp:cNvSpPr/>
      </dsp:nvSpPr>
      <dsp:spPr>
        <a:xfrm>
          <a:off x="5952109" y="1098222"/>
          <a:ext cx="2381983" cy="1641186"/>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3D1E0-B2E6-41C1-81A2-7481E82BC056}">
      <dsp:nvSpPr>
        <dsp:cNvPr id="0" name=""/>
        <dsp:cNvSpPr/>
      </dsp:nvSpPr>
      <dsp:spPr>
        <a:xfrm>
          <a:off x="5786847" y="2839829"/>
          <a:ext cx="2790207" cy="88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solidFill>
                <a:srgbClr val="8064A2">
                  <a:lumMod val="75000"/>
                </a:srgbClr>
              </a:solidFill>
              <a:latin typeface="Calibri"/>
              <a:ea typeface="+mn-ea"/>
              <a:cs typeface="+mn-cs"/>
            </a:rPr>
            <a:t>Pregnancy</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 Fetal/neonatal toxicity</a:t>
          </a:r>
          <a:endParaRPr lang="en-US" sz="1800" kern="1200">
            <a:solidFill>
              <a:schemeClr val="tx1"/>
            </a:solidFill>
            <a:latin typeface="Times New Roman" panose="02020603050405020304" pitchFamily="18" charset="0"/>
            <a:cs typeface="Times New Roman" panose="02020603050405020304" pitchFamily="18" charset="0"/>
          </a:endParaRPr>
        </a:p>
        <a:p>
          <a:pPr marL="0" lvl="0" algn="l" defTabSz="889000">
            <a:lnSpc>
              <a:spcPct val="90000"/>
            </a:lnSpc>
            <a:spcBef>
              <a:spcPct val="0"/>
            </a:spcBef>
            <a:spcAft>
              <a:spcPct val="35000"/>
            </a:spcAft>
            <a:buNone/>
          </a:pPr>
          <a:r>
            <a:rPr lang="en-US" sz="1800" kern="1200">
              <a:solidFill>
                <a:prstClr val="black">
                  <a:hueOff val="0"/>
                  <a:satOff val="0"/>
                  <a:lumOff val="0"/>
                  <a:alphaOff val="0"/>
                </a:prstClr>
              </a:solidFill>
              <a:latin typeface="Calibri"/>
              <a:ea typeface="+mn-ea"/>
              <a:cs typeface="+mn-cs"/>
            </a:rPr>
            <a:t>•</a:t>
          </a:r>
          <a:r>
            <a:rPr lang="en-US" sz="1800" kern="1200">
              <a:solidFill>
                <a:schemeClr val="tx1"/>
              </a:solidFill>
              <a:latin typeface="Times New Roman" panose="02020603050405020304" pitchFamily="18" charset="0"/>
              <a:cs typeface="Times New Roman" panose="02020603050405020304" pitchFamily="18" charset="0"/>
            </a:rPr>
            <a:t> </a:t>
          </a:r>
          <a:r>
            <a:rPr lang="en-US" sz="2000" kern="1200">
              <a:solidFill>
                <a:prstClr val="black">
                  <a:hueOff val="0"/>
                  <a:satOff val="0"/>
                  <a:lumOff val="0"/>
                  <a:alphaOff val="0"/>
                </a:prstClr>
              </a:solidFill>
              <a:latin typeface="Calibri"/>
              <a:ea typeface="+mn-ea"/>
              <a:cs typeface="+mn-cs"/>
            </a:rPr>
            <a:t>Adherence to AEDs</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prstClr val="black">
                  <a:hueOff val="0"/>
                  <a:satOff val="0"/>
                  <a:lumOff val="0"/>
                  <a:alphaOff val="0"/>
                </a:prstClr>
              </a:solidFill>
              <a:latin typeface="Calibri"/>
              <a:ea typeface="+mn-ea"/>
              <a:cs typeface="+mn-cs"/>
            </a:rPr>
            <a:t>Lowest effective dose,  </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   monotherapy AED   </a:t>
          </a:r>
        </a:p>
        <a:p>
          <a:pPr marL="0" lvl="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   preferred</a:t>
          </a:r>
        </a:p>
      </dsp:txBody>
      <dsp:txXfrm>
        <a:off x="5786847" y="2839829"/>
        <a:ext cx="2790207" cy="883715"/>
      </dsp:txXfrm>
    </dsp:sp>
    <dsp:sp modelId="{BE67EEBA-2493-4246-9452-1675CA160D2A}">
      <dsp:nvSpPr>
        <dsp:cNvPr id="0" name=""/>
        <dsp:cNvSpPr/>
      </dsp:nvSpPr>
      <dsp:spPr>
        <a:xfrm>
          <a:off x="2999967" y="1089224"/>
          <a:ext cx="2381983" cy="1641186"/>
        </a:xfrm>
        <a:prstGeom prst="round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A9EA7-CFE8-4B30-B18C-6718C4FDBE8A}">
      <dsp:nvSpPr>
        <dsp:cNvPr id="0" name=""/>
        <dsp:cNvSpPr/>
      </dsp:nvSpPr>
      <dsp:spPr>
        <a:xfrm>
          <a:off x="2744368" y="2839418"/>
          <a:ext cx="2893181" cy="95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accent4">
                  <a:lumMod val="75000"/>
                </a:schemeClr>
              </a:solidFill>
            </a:rPr>
            <a:t>Pre-Pregnancy</a:t>
          </a:r>
          <a:r>
            <a:rPr lang="en-US" sz="2000" kern="1200">
              <a:solidFill>
                <a:schemeClr val="accent4">
                  <a:lumMod val="75000"/>
                </a:schemeClr>
              </a:solidFill>
            </a:rPr>
            <a:t> </a:t>
          </a:r>
        </a:p>
        <a:p>
          <a:pPr marL="0" lvl="0" indent="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t>Planned pregnancy</a:t>
          </a:r>
        </a:p>
        <a:p>
          <a:pPr marL="0" lvl="0" indent="0" algn="l" defTabSz="889000">
            <a:lnSpc>
              <a:spcPct val="90000"/>
            </a:lnSpc>
            <a:spcBef>
              <a:spcPct val="0"/>
            </a:spcBef>
            <a:spcAft>
              <a:spcPts val="860"/>
            </a:spcAft>
            <a:buNone/>
          </a:pPr>
          <a:r>
            <a:rPr lang="en-US" sz="2000" kern="1200"/>
            <a:t>   - AED selection</a:t>
          </a:r>
        </a:p>
        <a:p>
          <a:pPr marL="0" lvl="0" indent="0" algn="l" defTabSz="889000">
            <a:lnSpc>
              <a:spcPct val="90000"/>
            </a:lnSpc>
            <a:spcBef>
              <a:spcPct val="0"/>
            </a:spcBef>
            <a:spcAft>
              <a:spcPts val="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t>Unplanned pregnancy</a:t>
          </a:r>
        </a:p>
        <a:p>
          <a:pPr marL="0" lvl="0" indent="0" algn="l" defTabSz="889000">
            <a:lnSpc>
              <a:spcPct val="90000"/>
            </a:lnSpc>
            <a:spcBef>
              <a:spcPct val="0"/>
            </a:spcBef>
            <a:spcAft>
              <a:spcPts val="0"/>
            </a:spcAft>
            <a:buNone/>
          </a:pPr>
          <a:r>
            <a:rPr lang="en-US" sz="2000" kern="1200"/>
            <a:t>   - Contraception failure</a:t>
          </a:r>
        </a:p>
      </dsp:txBody>
      <dsp:txXfrm>
        <a:off x="2744368" y="2839418"/>
        <a:ext cx="2893181" cy="956799"/>
      </dsp:txXfrm>
    </dsp:sp>
    <dsp:sp modelId="{FA869C62-1FCC-40B0-BA3F-6B5ED4EC9A11}">
      <dsp:nvSpPr>
        <dsp:cNvPr id="0" name=""/>
        <dsp:cNvSpPr/>
      </dsp:nvSpPr>
      <dsp:spPr>
        <a:xfrm>
          <a:off x="8882435" y="1098222"/>
          <a:ext cx="2381983" cy="1641186"/>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B859F-D050-4F50-AAEE-CE6E5831E907}">
      <dsp:nvSpPr>
        <dsp:cNvPr id="0" name=""/>
        <dsp:cNvSpPr/>
      </dsp:nvSpPr>
      <dsp:spPr>
        <a:xfrm>
          <a:off x="8882435" y="2841093"/>
          <a:ext cx="2381983" cy="88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solidFill>
                <a:srgbClr val="8064A2">
                  <a:lumMod val="75000"/>
                </a:srgbClr>
              </a:solidFill>
              <a:latin typeface="Calibri"/>
              <a:ea typeface="+mn-ea"/>
              <a:cs typeface="+mn-cs"/>
            </a:rPr>
            <a:t>Comorbidities </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schemeClr val="tx1"/>
              </a:solidFill>
            </a:rPr>
            <a:t>Anxiety </a:t>
          </a:r>
        </a:p>
        <a:p>
          <a:pPr marL="0" lvl="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a:t>
          </a:r>
          <a:r>
            <a:rPr lang="en-US" sz="2000" kern="1200">
              <a:solidFill>
                <a:schemeClr val="tx1"/>
              </a:solidFill>
              <a:latin typeface="Times New Roman" panose="02020603050405020304" pitchFamily="18" charset="0"/>
              <a:cs typeface="Times New Roman" panose="02020603050405020304" pitchFamily="18" charset="0"/>
            </a:rPr>
            <a:t> </a:t>
          </a:r>
          <a:r>
            <a:rPr lang="en-US" sz="2000" kern="1200">
              <a:solidFill>
                <a:schemeClr val="tx1"/>
              </a:solidFill>
            </a:rPr>
            <a:t>Depression </a:t>
          </a:r>
        </a:p>
      </dsp:txBody>
      <dsp:txXfrm>
        <a:off x="8882435" y="2841093"/>
        <a:ext cx="2381983" cy="883715"/>
      </dsp:txXfrm>
    </dsp:sp>
    <dsp:sp modelId="{1538C115-49DC-4140-B519-2CDDABF22DEE}">
      <dsp:nvSpPr>
        <dsp:cNvPr id="0" name=""/>
        <dsp:cNvSpPr/>
      </dsp:nvSpPr>
      <dsp:spPr>
        <a:xfrm>
          <a:off x="150921" y="1085421"/>
          <a:ext cx="2381983" cy="1641186"/>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413F8-0AC0-4F9F-9570-04B5B27424AF}">
      <dsp:nvSpPr>
        <dsp:cNvPr id="0" name=""/>
        <dsp:cNvSpPr/>
      </dsp:nvSpPr>
      <dsp:spPr>
        <a:xfrm>
          <a:off x="0" y="2839299"/>
          <a:ext cx="2687496" cy="88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l" defTabSz="889000">
            <a:lnSpc>
              <a:spcPct val="90000"/>
            </a:lnSpc>
            <a:spcBef>
              <a:spcPct val="0"/>
            </a:spcBef>
            <a:spcAft>
              <a:spcPct val="35000"/>
            </a:spcAft>
            <a:buNone/>
          </a:pPr>
          <a:r>
            <a:rPr lang="en-US" sz="2000" b="1" kern="1200">
              <a:solidFill>
                <a:srgbClr val="8064A2">
                  <a:lumMod val="75000"/>
                </a:srgbClr>
              </a:solidFill>
              <a:latin typeface="Calibri"/>
              <a:ea typeface="+mn-ea"/>
              <a:cs typeface="+mn-cs"/>
            </a:rPr>
            <a:t>Seizure Control</a:t>
          </a:r>
          <a:endParaRPr lang="en-US" sz="2000" kern="1200">
            <a:solidFill>
              <a:prstClr val="black">
                <a:hueOff val="0"/>
                <a:satOff val="0"/>
                <a:lumOff val="0"/>
                <a:alphaOff val="0"/>
              </a:prstClr>
            </a:solidFill>
            <a:latin typeface="Calibri"/>
            <a:ea typeface="+mn-ea"/>
            <a:cs typeface="+mn-cs"/>
          </a:endParaRPr>
        </a:p>
        <a:p>
          <a:pPr marL="0" lvl="0" indent="0" algn="l" defTabSz="889000">
            <a:lnSpc>
              <a:spcPct val="90000"/>
            </a:lnSpc>
            <a:spcBef>
              <a:spcPct val="0"/>
            </a:spcBef>
            <a:spcAft>
              <a:spcPct val="35000"/>
            </a:spcAft>
            <a:buNone/>
          </a:pPr>
          <a:r>
            <a:rPr lang="en-US" sz="2000" kern="1200">
              <a:solidFill>
                <a:prstClr val="black">
                  <a:hueOff val="0"/>
                  <a:satOff val="0"/>
                  <a:lumOff val="0"/>
                  <a:alphaOff val="0"/>
                </a:prstClr>
              </a:solidFill>
              <a:latin typeface="Calibri"/>
              <a:ea typeface="+mn-ea"/>
              <a:cs typeface="+mn-cs"/>
            </a:rPr>
            <a:t>• Drug-drug interaction</a:t>
          </a:r>
        </a:p>
        <a:p>
          <a:pPr marL="0" lvl="0" indent="0" algn="l" defTabSz="889000">
            <a:lnSpc>
              <a:spcPct val="90000"/>
            </a:lnSpc>
            <a:spcBef>
              <a:spcPct val="0"/>
            </a:spcBef>
            <a:spcAft>
              <a:spcPct val="35000"/>
            </a:spcAft>
            <a:buNone/>
          </a:pPr>
          <a:endParaRPr lang="en-US" sz="1100" kern="1200"/>
        </a:p>
      </dsp:txBody>
      <dsp:txXfrm>
        <a:off x="0" y="2839299"/>
        <a:ext cx="2687496" cy="8837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6" rIns="93174" bIns="46586" rtlCol="0"/>
          <a:lstStyle>
            <a:lvl1pPr algn="r">
              <a:defRPr sz="1200"/>
            </a:lvl1pPr>
          </a:lstStyle>
          <a:p>
            <a:fld id="{0CF11890-ECC2-AF47-8274-4689867A57B1}" type="datetimeFigureOut">
              <a:rPr lang="en-US" smtClean="0"/>
              <a:t>6/26/2023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6" rIns="93174" bIns="46586" rtlCol="0" anchor="b"/>
          <a:lstStyle>
            <a:lvl1pPr algn="r">
              <a:defRPr sz="1200"/>
            </a:lvl1pPr>
          </a:lstStyle>
          <a:p>
            <a:fld id="{AC7DC183-35C6-6248-9BA1-28C9357D504D}" type="slidenum">
              <a:rPr lang="en-US" smtClean="0"/>
              <a:t>‹#›</a:t>
            </a:fld>
            <a:endParaRPr lang="en-US"/>
          </a:p>
        </p:txBody>
      </p:sp>
    </p:spTree>
    <p:extLst>
      <p:ext uri="{BB962C8B-B14F-4D97-AF65-F5344CB8AC3E}">
        <p14:creationId xmlns:p14="http://schemas.microsoft.com/office/powerpoint/2010/main" val="304950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457844D9-4775-2E4D-AEC2-072870E0C6E1}" type="datetimeFigureOut">
              <a:rPr lang="en-US" smtClean="0"/>
              <a:t>6/26/2023</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4818B07D-C12D-CA41-94FD-603465766F72}" type="slidenum">
              <a:rPr lang="en-US" smtClean="0"/>
              <a:t>‹#›</a:t>
            </a:fld>
            <a:endParaRPr lang="en-US"/>
          </a:p>
        </p:txBody>
      </p:sp>
    </p:spTree>
    <p:extLst>
      <p:ext uri="{BB962C8B-B14F-4D97-AF65-F5344CB8AC3E}">
        <p14:creationId xmlns:p14="http://schemas.microsoft.com/office/powerpoint/2010/main" val="1156150755"/>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8E001F-51BB-5243-B28D-9878492BFED7}" type="slidenum">
              <a:rPr lang="en-US" smtClean="0"/>
              <a:t>1</a:t>
            </a:fld>
            <a:endParaRPr lang="en-US"/>
          </a:p>
        </p:txBody>
      </p:sp>
    </p:spTree>
    <p:extLst>
      <p:ext uri="{BB962C8B-B14F-4D97-AF65-F5344CB8AC3E}">
        <p14:creationId xmlns:p14="http://schemas.microsoft.com/office/powerpoint/2010/main" val="94979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3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147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32513" cy="34512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51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665" y="5062875"/>
            <a:ext cx="5526906" cy="4142353"/>
          </a:xfrm>
        </p:spPr>
        <p:txBody>
          <a:bodyPr/>
          <a:lstStyle/>
          <a:p>
            <a:endParaRPr lang="en-US"/>
          </a:p>
        </p:txBody>
      </p:sp>
    </p:spTree>
    <p:extLst>
      <p:ext uri="{BB962C8B-B14F-4D97-AF65-F5344CB8AC3E}">
        <p14:creationId xmlns:p14="http://schemas.microsoft.com/office/powerpoint/2010/main" val="270596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3163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501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159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Review the disease, Limitations of SOC  is and unmet need in treating WWE</a:t>
            </a:r>
          </a:p>
        </p:txBody>
      </p:sp>
    </p:spTree>
    <p:extLst>
      <p:ext uri="{BB962C8B-B14F-4D97-AF65-F5344CB8AC3E}">
        <p14:creationId xmlns:p14="http://schemas.microsoft.com/office/powerpoint/2010/main" val="142347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14E1-D3E9-4C22-B337-DE92736F4F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26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900k women of CB age suffer from active epilepsy, with 80% reporting at least one unintended pregnancy</a:t>
            </a:r>
          </a:p>
          <a:p>
            <a:endParaRPr lang="en-US">
              <a:cs typeface="Calibri"/>
            </a:endParaRPr>
          </a:p>
          <a:p>
            <a:r>
              <a:rPr lang="en-US">
                <a:cs typeface="Calibri"/>
              </a:rPr>
              <a:t>ASM's have fetal toxicity risk</a:t>
            </a:r>
          </a:p>
          <a:p>
            <a:endParaRPr lang="en-US">
              <a:cs typeface="Calibri"/>
            </a:endParaRPr>
          </a:p>
          <a:p>
            <a:r>
              <a:rPr lang="en-US">
                <a:cs typeface="Calibri"/>
              </a:rPr>
              <a:t>Currently no drug approved for WWE, and </a:t>
            </a:r>
            <a:r>
              <a:rPr lang="en-US"/>
              <a:t>current approved ASMs have drug-drug</a:t>
            </a:r>
            <a:r>
              <a:rPr lang="en-US">
                <a:cs typeface="Calibri"/>
              </a:rPr>
              <a:t> interaction risk </a:t>
            </a:r>
          </a:p>
          <a:p>
            <a:endParaRPr lang="en-US">
              <a:cs typeface="Calibri"/>
            </a:endParaRPr>
          </a:p>
          <a:p>
            <a:r>
              <a:rPr lang="en-US">
                <a:cs typeface="Calibri"/>
              </a:rPr>
              <a:t>There is an unmet need for seizure control with low/no </a:t>
            </a:r>
            <a:r>
              <a:rPr lang="en-US" err="1">
                <a:cs typeface="Calibri"/>
              </a:rPr>
              <a:t>tratogenic</a:t>
            </a:r>
            <a:r>
              <a:rPr lang="en-US">
                <a:cs typeface="Calibri"/>
              </a:rPr>
              <a:t> risk that address the special considerations for WWE</a:t>
            </a:r>
          </a:p>
          <a:p>
            <a:endParaRPr lang="en-US">
              <a:cs typeface="Calibri"/>
            </a:endParaRPr>
          </a:p>
        </p:txBody>
      </p:sp>
    </p:spTree>
    <p:extLst>
      <p:ext uri="{BB962C8B-B14F-4D97-AF65-F5344CB8AC3E}">
        <p14:creationId xmlns:p14="http://schemas.microsoft.com/office/powerpoint/2010/main" val="53123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solidFill>
                <a:srgbClr val="FF0000"/>
              </a:solidFill>
            </a:endParaRPr>
          </a:p>
        </p:txBody>
      </p:sp>
      <p:sp>
        <p:nvSpPr>
          <p:cNvPr id="4" name="Slide Number Placeholder 3"/>
          <p:cNvSpPr>
            <a:spLocks noGrp="1"/>
          </p:cNvSpPr>
          <p:nvPr>
            <p:ph type="sldNum" sz="quarter" idx="5"/>
          </p:nvPr>
        </p:nvSpPr>
        <p:spPr/>
        <p:txBody>
          <a:bodyPr/>
          <a:lstStyle/>
          <a:p>
            <a:fld id="{A36930C8-12D6-9A4D-BDB6-F65236838E82}" type="slidenum">
              <a:rPr lang="en-US" smtClean="0"/>
              <a:t>2</a:t>
            </a:fld>
            <a:endParaRPr lang="en-US"/>
          </a:p>
        </p:txBody>
      </p:sp>
    </p:spTree>
    <p:extLst>
      <p:ext uri="{BB962C8B-B14F-4D97-AF65-F5344CB8AC3E}">
        <p14:creationId xmlns:p14="http://schemas.microsoft.com/office/powerpoint/2010/main" val="71132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NAS has shown promise of efficacy thru GABA modulation</a:t>
            </a:r>
          </a:p>
          <a:p>
            <a:endParaRPr lang="en-US"/>
          </a:p>
          <a:p>
            <a:r>
              <a:rPr lang="en-US"/>
              <a:t>Endogenous  molecule: not foreign to women of CB age</a:t>
            </a:r>
          </a:p>
          <a:p>
            <a:endParaRPr lang="en-US"/>
          </a:p>
          <a:p>
            <a:r>
              <a:rPr lang="en-US"/>
              <a:t>NAS has potential to address serious co-morbidities associated  in WWE </a:t>
            </a:r>
          </a:p>
          <a:p>
            <a:endParaRPr lang="en-US"/>
          </a:p>
          <a:p>
            <a:r>
              <a:rPr lang="en-US"/>
              <a:t>Potential of falls and ASMs treatment issues - toxicity risk, driving limitations, requirement for monitoring</a:t>
            </a:r>
          </a:p>
          <a:p>
            <a:endParaRPr lang="en-US"/>
          </a:p>
          <a:p>
            <a:r>
              <a:rPr lang="en-US"/>
              <a:t>Drug dug interaction impacting efficacy and contraception failure</a:t>
            </a:r>
          </a:p>
        </p:txBody>
      </p:sp>
    </p:spTree>
    <p:extLst>
      <p:ext uri="{BB962C8B-B14F-4D97-AF65-F5344CB8AC3E}">
        <p14:creationId xmlns:p14="http://schemas.microsoft.com/office/powerpoint/2010/main" val="191782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Review the disease, Limitations of SOC  is and unmet need in treating WWE</a:t>
            </a:r>
          </a:p>
        </p:txBody>
      </p:sp>
    </p:spTree>
    <p:extLst>
      <p:ext uri="{BB962C8B-B14F-4D97-AF65-F5344CB8AC3E}">
        <p14:creationId xmlns:p14="http://schemas.microsoft.com/office/powerpoint/2010/main" val="273945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834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495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952" y="4381723"/>
            <a:ext cx="5535615" cy="4142353"/>
          </a:xfrm>
        </p:spPr>
        <p:txBody>
          <a:bodyPr/>
          <a:lstStyle/>
          <a:p>
            <a:endParaRPr lang="en-US"/>
          </a:p>
        </p:txBody>
      </p:sp>
    </p:spTree>
    <p:extLst>
      <p:ext uri="{BB962C8B-B14F-4D97-AF65-F5344CB8AC3E}">
        <p14:creationId xmlns:p14="http://schemas.microsoft.com/office/powerpoint/2010/main" val="87699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32513" cy="3451225"/>
          </a:xfrm>
        </p:spPr>
      </p:sp>
      <p:sp>
        <p:nvSpPr>
          <p:cNvPr id="3" name="Notes Placeholder 2"/>
          <p:cNvSpPr>
            <a:spLocks noGrp="1"/>
          </p:cNvSpPr>
          <p:nvPr>
            <p:ph type="body" idx="1"/>
          </p:nvPr>
        </p:nvSpPr>
        <p:spPr>
          <a:xfrm>
            <a:off x="555521" y="4225087"/>
            <a:ext cx="5535615" cy="4376519"/>
          </a:xfrm>
        </p:spPr>
        <p:txBody>
          <a:bodyPr/>
          <a:lstStyle/>
          <a:p>
            <a:endParaRPr lang="en-US" sz="1100"/>
          </a:p>
        </p:txBody>
      </p:sp>
    </p:spTree>
    <p:extLst>
      <p:ext uri="{BB962C8B-B14F-4D97-AF65-F5344CB8AC3E}">
        <p14:creationId xmlns:p14="http://schemas.microsoft.com/office/powerpoint/2010/main" val="296593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315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32513" cy="3451225"/>
          </a:xfrm>
        </p:spPr>
      </p:sp>
      <p:sp>
        <p:nvSpPr>
          <p:cNvPr id="3" name="Notes Placeholder 2"/>
          <p:cNvSpPr>
            <a:spLocks noGrp="1"/>
          </p:cNvSpPr>
          <p:nvPr>
            <p:ph type="body" idx="1"/>
          </p:nvPr>
        </p:nvSpPr>
        <p:spPr>
          <a:xfrm>
            <a:off x="691952" y="4434925"/>
            <a:ext cx="5535615" cy="4142353"/>
          </a:xfrm>
        </p:spPr>
        <p:txBody>
          <a:bodyPr/>
          <a:lstStyle/>
          <a:p>
            <a:endParaRPr lang="en-US"/>
          </a:p>
        </p:txBody>
      </p:sp>
    </p:spTree>
    <p:extLst>
      <p:ext uri="{BB962C8B-B14F-4D97-AF65-F5344CB8AC3E}">
        <p14:creationId xmlns:p14="http://schemas.microsoft.com/office/powerpoint/2010/main" val="92762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Postpartum Depression (PPD) – A Substantial Opportunity</a:t>
            </a:r>
          </a:p>
        </p:txBody>
      </p:sp>
    </p:spTree>
    <p:extLst>
      <p:ext uri="{BB962C8B-B14F-4D97-AF65-F5344CB8AC3E}">
        <p14:creationId xmlns:p14="http://schemas.microsoft.com/office/powerpoint/2010/main" val="68872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900" y="4386631"/>
            <a:ext cx="5535615" cy="4142353"/>
          </a:xfrm>
        </p:spPr>
        <p:txBody>
          <a:bodyPr/>
          <a:lstStyle/>
          <a:p>
            <a:endParaRPr lang="en-US"/>
          </a:p>
        </p:txBody>
      </p:sp>
    </p:spTree>
    <p:extLst>
      <p:ext uri="{BB962C8B-B14F-4D97-AF65-F5344CB8AC3E}">
        <p14:creationId xmlns:p14="http://schemas.microsoft.com/office/powerpoint/2010/main" val="196018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c212.net/c/link/?t=0&amp;l=en&amp;o=3534724-1&amp;h=3619788430&amp;u=https%3A%2F%2Fc212.net%2Fc%2Flink%2F%3Ft%3D0%26l%3Den%26o%3D3403993-1%26h%3D1872438894%26u%3Dhttp%253A%252F%252Fwww.lipocine.com%252F%26a%3Dwww.lipocine.com&amp;a=www.lipocine.com"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s://c212.net/c/link/?t=0&amp;l=en&amp;o=3534724-1&amp;h=3619788430&amp;u=https%3A%2F%2Fc212.net%2Fc%2Flink%2F%3Ft%3D0%26l%3Den%26o%3D3403993-1%26h%3D1872438894%26u%3Dhttp%253A%252F%252Fwww.lipocine.com%252F%26a%3Dwww.lipocine.com&amp;a=www.lipocine.com"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c212.net/c/link/?t=0&amp;l=en&amp;o=3534724-1&amp;h=3619788430&amp;u=https%3A%2F%2Fc212.net%2Fc%2Flink%2F%3Ft%3D0%26l%3Den%26o%3D3403993-1%26h%3D1872438894%26u%3Dhttp%253A%252F%252Fwww.lipocine.com%252F%26a%3Dwww.lipocine.com&amp;a=www.lipocine.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413735-9BF0-3F81-F0C2-B6C719B27C2D}"/>
              </a:ext>
            </a:extLst>
          </p:cNvPr>
          <p:cNvSpPr/>
          <p:nvPr userDrawn="1"/>
        </p:nvSpPr>
        <p:spPr>
          <a:xfrm>
            <a:off x="0" y="0"/>
            <a:ext cx="12192000" cy="65507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9428E3-74D3-1E8A-9F7A-6B2EBCD1A1C2}"/>
              </a:ext>
            </a:extLst>
          </p:cNvPr>
          <p:cNvSpPr/>
          <p:nvPr userDrawn="1"/>
        </p:nvSpPr>
        <p:spPr>
          <a:xfrm>
            <a:off x="0" y="5996067"/>
            <a:ext cx="12192000" cy="861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baby's feet on a white blanket&#10;&#10;Description automatically generated with low confidence">
            <a:extLst>
              <a:ext uri="{FF2B5EF4-FFF2-40B4-BE49-F238E27FC236}">
                <a16:creationId xmlns:a16="http://schemas.microsoft.com/office/drawing/2014/main" id="{75F0F4E9-51F0-D6AA-703A-C56154EA53C2}"/>
              </a:ext>
            </a:extLst>
          </p:cNvPr>
          <p:cNvPicPr>
            <a:picLocks noChangeAspect="1"/>
          </p:cNvPicPr>
          <p:nvPr userDrawn="1"/>
        </p:nvPicPr>
        <p:blipFill rotWithShape="1">
          <a:blip r:embed="rId2" cstate="hqprint">
            <a:alphaModFix amt="70000"/>
            <a:extLst>
              <a:ext uri="{28A0092B-C50C-407E-A947-70E740481C1C}">
                <a14:useLocalDpi xmlns:a14="http://schemas.microsoft.com/office/drawing/2010/main"/>
              </a:ext>
            </a:extLst>
          </a:blip>
          <a:srcRect/>
          <a:stretch/>
        </p:blipFill>
        <p:spPr>
          <a:xfrm>
            <a:off x="0" y="1"/>
            <a:ext cx="12192000" cy="5996066"/>
          </a:xfrm>
          <a:prstGeom prst="rect">
            <a:avLst/>
          </a:prstGeom>
          <a:solidFill>
            <a:srgbClr val="27CED7"/>
          </a:solidFill>
        </p:spPr>
      </p:pic>
    </p:spTree>
    <p:extLst>
      <p:ext uri="{BB962C8B-B14F-4D97-AF65-F5344CB8AC3E}">
        <p14:creationId xmlns:p14="http://schemas.microsoft.com/office/powerpoint/2010/main" val="89944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8770"/>
            <a:ext cx="12192000" cy="5269230"/>
          </a:xfrm>
          <a:prstGeom prst="rect">
            <a:avLst/>
          </a:prstGeom>
        </p:spPr>
      </p:pic>
      <p:sp>
        <p:nvSpPr>
          <p:cNvPr id="2" name="Title 1"/>
          <p:cNvSpPr>
            <a:spLocks noGrp="1"/>
          </p:cNvSpPr>
          <p:nvPr>
            <p:ph type="title"/>
          </p:nvPr>
        </p:nvSpPr>
        <p:spPr>
          <a:xfrm>
            <a:off x="914400" y="3209839"/>
            <a:ext cx="10363200" cy="1362075"/>
          </a:xfrm>
        </p:spPr>
        <p:txBody>
          <a:bodyPr anchor="ctr"/>
          <a:lstStyle>
            <a:lvl1pPr algn="ctr">
              <a:lnSpc>
                <a:spcPct val="90000"/>
              </a:lnSpc>
              <a:defRPr sz="8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a:t>Click to edit Master title style</a:t>
            </a:r>
          </a:p>
        </p:txBody>
      </p:sp>
      <p:sp>
        <p:nvSpPr>
          <p:cNvPr id="3" name="Text Placeholder 2"/>
          <p:cNvSpPr>
            <a:spLocks noGrp="1"/>
          </p:cNvSpPr>
          <p:nvPr>
            <p:ph type="body" idx="1"/>
          </p:nvPr>
        </p:nvSpPr>
        <p:spPr>
          <a:xfrm>
            <a:off x="914400" y="4689334"/>
            <a:ext cx="103632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LF = liver fat</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8ADC45E-CA73-4016-82C7-7E55371FE4A7}"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581" y="451208"/>
            <a:ext cx="3864715" cy="831363"/>
          </a:xfrm>
          <a:prstGeom prst="rect">
            <a:avLst/>
          </a:prstGeom>
        </p:spPr>
      </p:pic>
    </p:spTree>
    <p:extLst>
      <p:ext uri="{BB962C8B-B14F-4D97-AF65-F5344CB8AC3E}">
        <p14:creationId xmlns:p14="http://schemas.microsoft.com/office/powerpoint/2010/main" val="393915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070" y="213610"/>
            <a:ext cx="11469370" cy="639762"/>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316230" y="832019"/>
            <a:ext cx="11459210" cy="447794"/>
          </a:xfrm>
        </p:spPr>
        <p:txBody>
          <a:bodyPr/>
          <a:lstStyle>
            <a:lvl1pPr marL="0" indent="0">
              <a:buNone/>
              <a:defRPr b="1">
                <a:solidFill>
                  <a:srgbClr val="4F81B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668780" y="5982522"/>
            <a:ext cx="8016240"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7FA7B5A9-B9AA-2CB7-9ECF-B16A6C2F7362}"/>
              </a:ext>
            </a:extLst>
          </p:cNvPr>
          <p:cNvSpPr/>
          <p:nvPr userDrawn="1"/>
        </p:nvSpPr>
        <p:spPr>
          <a:xfrm flipV="1">
            <a:off x="0" y="6775398"/>
            <a:ext cx="12192000" cy="116374"/>
          </a:xfrm>
          <a:prstGeom prst="rect">
            <a:avLst/>
          </a:prstGeom>
          <a:solidFill>
            <a:srgbClr val="76D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127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293836" y="902585"/>
            <a:ext cx="11459210" cy="359171"/>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346710" y="6029337"/>
            <a:ext cx="10573538"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0" y="6361245"/>
            <a:ext cx="12201939" cy="496559"/>
          </a:xfrm>
          <a:prstGeom prst="rect">
            <a:avLst/>
          </a:prstGeom>
          <a:gradFill flip="none" rotWithShape="1">
            <a:gsLst>
              <a:gs pos="8000">
                <a:schemeClr val="accent1">
                  <a:lumMod val="20000"/>
                  <a:lumOff val="80000"/>
                </a:schemeClr>
              </a:gs>
              <a:gs pos="46000">
                <a:schemeClr val="accent1"/>
              </a:gs>
              <a:gs pos="99000">
                <a:schemeClr val="accent3"/>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bg1"/>
                </a:solidFill>
                <a:latin typeface="Avenir Book" panose="02000503020000020003" pitchFamily="2" charset="0"/>
              </a:rPr>
              <a:t>‹#›</a:t>
            </a:fld>
            <a:endParaRPr lang="en-US" sz="900" b="1">
              <a:solidFill>
                <a:schemeClr val="bg1"/>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56258"/>
            <a:ext cx="4334007" cy="123111"/>
          </a:xfrm>
          <a:prstGeom prst="rect">
            <a:avLst/>
          </a:prstGeom>
          <a:noFill/>
        </p:spPr>
        <p:txBody>
          <a:bodyPr wrap="square" lIns="0" tIns="0" rIns="0" bIns="0" rtlCol="0" anchor="ctr" anchorCtr="0">
            <a:spAutoFit/>
          </a:bodyPr>
          <a:lstStyle/>
          <a:p>
            <a:pPr marL="0" marR="0" lvl="0" indent="0" algn="r" defTabSz="609585" rtl="0" eaLnBrk="1" fontAlgn="base"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H.C. Wainwright 4th Annual Neuropsychiatry Conference June 26, 2023</a:t>
            </a:r>
          </a:p>
        </p:txBody>
      </p:sp>
      <p:pic>
        <p:nvPicPr>
          <p:cNvPr id="12" name="Picture 11" descr="A picture containing drawing, clock&#10;&#10;Description automatically generated">
            <a:extLst>
              <a:ext uri="{FF2B5EF4-FFF2-40B4-BE49-F238E27FC236}">
                <a16:creationId xmlns:a16="http://schemas.microsoft.com/office/drawing/2014/main" id="{84BCC16E-F991-FB7E-F6A2-89C0D4C12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Tree>
    <p:extLst>
      <p:ext uri="{BB962C8B-B14F-4D97-AF65-F5344CB8AC3E}">
        <p14:creationId xmlns:p14="http://schemas.microsoft.com/office/powerpoint/2010/main" val="2753469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403469"/>
            <a:ext cx="64509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388358" y="6431904"/>
            <a:ext cx="5543894" cy="299173"/>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7030192" y="0"/>
            <a:ext cx="5161808" cy="6862512"/>
          </a:xfrm>
          <a:prstGeom prst="rect">
            <a:avLst/>
          </a:prstGeom>
          <a:gradFill flip="none" rotWithShape="1">
            <a:gsLst>
              <a:gs pos="30000">
                <a:schemeClr val="accent1"/>
              </a:gs>
              <a:gs pos="9900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bg1"/>
                </a:solidFill>
                <a:latin typeface="Avenir Book" panose="02000503020000020003" pitchFamily="2" charset="0"/>
              </a:rPr>
              <a:t>‹#›</a:t>
            </a:fld>
            <a:endParaRPr lang="en-US" sz="900" b="1">
              <a:solidFill>
                <a:schemeClr val="bg1"/>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bg1"/>
                </a:solidFill>
                <a:latin typeface="Avenir Book" panose="02000503020000020003" pitchFamily="2" charset="0"/>
                <a:ea typeface="Helvetica Neue" panose="02000503000000020004" pitchFamily="2" charset="0"/>
                <a:cs typeface="Helvetica Neue" panose="02000503000000020004" pitchFamily="2" charset="0"/>
              </a:rPr>
              <a:t>Lipocine Overview  |  Company Confidential</a:t>
            </a:r>
          </a:p>
        </p:txBody>
      </p:sp>
      <p:pic>
        <p:nvPicPr>
          <p:cNvPr id="10" name="Picture 9" descr="A picture containing drawing, clock&#10;&#10;Description automatically generated">
            <a:extLst>
              <a:ext uri="{FF2B5EF4-FFF2-40B4-BE49-F238E27FC236}">
                <a16:creationId xmlns:a16="http://schemas.microsoft.com/office/drawing/2014/main" id="{8A2B3108-CF26-47B8-B594-08F1CDFFA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
        <p:nvSpPr>
          <p:cNvPr id="13" name="Title 1">
            <a:extLst>
              <a:ext uri="{FF2B5EF4-FFF2-40B4-BE49-F238E27FC236}">
                <a16:creationId xmlns:a16="http://schemas.microsoft.com/office/drawing/2014/main" id="{1B825C72-EB9C-1349-8CAF-C6844A3145B3}"/>
              </a:ext>
            </a:extLst>
          </p:cNvPr>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14" name="Text Placeholder 7">
            <a:extLst>
              <a:ext uri="{FF2B5EF4-FFF2-40B4-BE49-F238E27FC236}">
                <a16:creationId xmlns:a16="http://schemas.microsoft.com/office/drawing/2014/main" id="{5829203E-4AB6-2868-37DC-7DBC854C4D39}"/>
              </a:ext>
            </a:extLst>
          </p:cNvPr>
          <p:cNvSpPr>
            <a:spLocks noGrp="1"/>
          </p:cNvSpPr>
          <p:nvPr>
            <p:ph type="body" sz="quarter" idx="13"/>
          </p:nvPr>
        </p:nvSpPr>
        <p:spPr>
          <a:xfrm>
            <a:off x="293836" y="902585"/>
            <a:ext cx="11459210" cy="447794"/>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543706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403469"/>
            <a:ext cx="64509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388358" y="6431904"/>
            <a:ext cx="5543894" cy="299173"/>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8161020" y="0"/>
            <a:ext cx="4030980" cy="6862512"/>
          </a:xfrm>
          <a:prstGeom prst="rect">
            <a:avLst/>
          </a:prstGeom>
          <a:solidFill>
            <a:srgbClr val="F3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tx1">
                    <a:lumMod val="75000"/>
                    <a:lumOff val="25000"/>
                  </a:schemeClr>
                </a:solidFill>
                <a:latin typeface="Avenir Book" panose="02000503020000020003" pitchFamily="2" charset="0"/>
              </a:rPr>
              <a:t>‹#›</a:t>
            </a:fld>
            <a:endParaRPr lang="en-US" sz="900" b="1">
              <a:solidFill>
                <a:schemeClr val="tx1">
                  <a:lumMod val="75000"/>
                  <a:lumOff val="25000"/>
                </a:schemeClr>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tx1">
                    <a:lumMod val="75000"/>
                    <a:lumOff val="25000"/>
                  </a:schemeClr>
                </a:solidFill>
                <a:latin typeface="Avenir Book" panose="02000503020000020003" pitchFamily="2" charset="0"/>
                <a:ea typeface="Helvetica Neue" panose="02000503000000020004" pitchFamily="2" charset="0"/>
                <a:cs typeface="Helvetica Neue" panose="02000503000000020004" pitchFamily="2" charset="0"/>
              </a:rPr>
              <a:t>Lipocine Overview  |  Company Confidential</a:t>
            </a:r>
          </a:p>
        </p:txBody>
      </p:sp>
      <p:pic>
        <p:nvPicPr>
          <p:cNvPr id="10" name="Picture 9" descr="A picture containing drawing, clock&#10;&#10;Description automatically generated">
            <a:extLst>
              <a:ext uri="{FF2B5EF4-FFF2-40B4-BE49-F238E27FC236}">
                <a16:creationId xmlns:a16="http://schemas.microsoft.com/office/drawing/2014/main" id="{8A2B3108-CF26-47B8-B594-08F1CDFFA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
        <p:nvSpPr>
          <p:cNvPr id="12" name="Title 1">
            <a:extLst>
              <a:ext uri="{FF2B5EF4-FFF2-40B4-BE49-F238E27FC236}">
                <a16:creationId xmlns:a16="http://schemas.microsoft.com/office/drawing/2014/main" id="{AC9E4C90-E99B-6AD8-E8A0-0866033490F3}"/>
              </a:ext>
            </a:extLst>
          </p:cNvPr>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13" name="Text Placeholder 7">
            <a:extLst>
              <a:ext uri="{FF2B5EF4-FFF2-40B4-BE49-F238E27FC236}">
                <a16:creationId xmlns:a16="http://schemas.microsoft.com/office/drawing/2014/main" id="{5749B3C1-779C-98F6-74CA-590EF155C3A0}"/>
              </a:ext>
            </a:extLst>
          </p:cNvPr>
          <p:cNvSpPr>
            <a:spLocks noGrp="1"/>
          </p:cNvSpPr>
          <p:nvPr>
            <p:ph type="body" sz="quarter" idx="13"/>
          </p:nvPr>
        </p:nvSpPr>
        <p:spPr>
          <a:xfrm>
            <a:off x="293836" y="902585"/>
            <a:ext cx="11459210" cy="447794"/>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018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D2B5-B256-3F4B-BCC2-072AAFE84FF1}"/>
              </a:ext>
            </a:extLst>
          </p:cNvPr>
          <p:cNvSpPr/>
          <p:nvPr userDrawn="1"/>
        </p:nvSpPr>
        <p:spPr>
          <a:xfrm>
            <a:off x="-10160" y="10160"/>
            <a:ext cx="12192000" cy="6881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a:extLst>
              <a:ext uri="{FF2B5EF4-FFF2-40B4-BE49-F238E27FC236}">
                <a16:creationId xmlns:a16="http://schemas.microsoft.com/office/drawing/2014/main" id="{DECEBCB8-C419-6032-720F-BADAEB96F44E}"/>
              </a:ext>
            </a:extLst>
          </p:cNvPr>
          <p:cNvSpPr>
            <a:spLocks noGrp="1"/>
          </p:cNvSpPr>
          <p:nvPr>
            <p:ph type="ftr" sz="quarter" idx="10"/>
          </p:nvPr>
        </p:nvSpPr>
        <p:spPr>
          <a:xfrm>
            <a:off x="1473200" y="6298423"/>
            <a:ext cx="7233920" cy="365125"/>
          </a:xfrm>
        </p:spPr>
        <p:txBody>
          <a:bodyPr/>
          <a:lstStyle>
            <a:lvl1pPr algn="r">
              <a:defRPr/>
            </a:lvl1pPr>
          </a:lstStyle>
          <a:p>
            <a:r>
              <a:rPr lang="en-US">
                <a:solidFill>
                  <a:srgbClr val="444444"/>
                </a:solidFill>
                <a:latin typeface="Montserrat" panose="00000500000000000000" pitchFamily="2" charset="0"/>
              </a:rPr>
              <a:t>For more information, please visit </a:t>
            </a:r>
            <a:r>
              <a:rPr lang="en-US">
                <a:solidFill>
                  <a:srgbClr val="0F2E4C"/>
                </a:solidFill>
                <a:latin typeface="Montserrat" panose="00000500000000000000" pitchFamily="2" charset="0"/>
                <a:hlinkClick r:id="rId2"/>
              </a:rPr>
              <a:t>www.lipocine.com</a:t>
            </a:r>
            <a:endParaRPr lang="en-US"/>
          </a:p>
        </p:txBody>
      </p:sp>
      <p:sp>
        <p:nvSpPr>
          <p:cNvPr id="3" name="Slide Number Placeholder 2">
            <a:extLst>
              <a:ext uri="{FF2B5EF4-FFF2-40B4-BE49-F238E27FC236}">
                <a16:creationId xmlns:a16="http://schemas.microsoft.com/office/drawing/2014/main" id="{B78813B9-90A1-47CE-2074-0655793EF0F5}"/>
              </a:ext>
            </a:extLst>
          </p:cNvPr>
          <p:cNvSpPr>
            <a:spLocks noGrp="1"/>
          </p:cNvSpPr>
          <p:nvPr>
            <p:ph type="sldNum" sz="quarter" idx="11"/>
          </p:nvPr>
        </p:nvSpPr>
        <p:spPr/>
        <p:txBody>
          <a:bodyPr/>
          <a:lstStyle/>
          <a:p>
            <a:r>
              <a:rPr lang="en-US">
                <a:solidFill>
                  <a:schemeClr val="bg1">
                    <a:lumMod val="65000"/>
                  </a:schemeClr>
                </a:solidFill>
              </a:rPr>
              <a:t>I   </a:t>
            </a:r>
            <a:fld id="{A537009C-0FC1-4349-9AD2-6167CB7EA585}" type="slidenum">
              <a:rPr lang="en-US" smtClean="0"/>
              <a:pPr/>
              <a:t>‹#›</a:t>
            </a:fld>
            <a:endParaRPr lang="en-US"/>
          </a:p>
        </p:txBody>
      </p:sp>
    </p:spTree>
    <p:extLst>
      <p:ext uri="{BB962C8B-B14F-4D97-AF65-F5344CB8AC3E}">
        <p14:creationId xmlns:p14="http://schemas.microsoft.com/office/powerpoint/2010/main" val="170748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12001" y="2290197"/>
            <a:ext cx="4007475" cy="1104900"/>
          </a:xfrm>
        </p:spPr>
        <p:txBody>
          <a:bodyPr/>
          <a:lstStyle>
            <a:lvl1pPr marL="0" indent="0" algn="ctr">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Investor Update</a:t>
            </a:r>
          </a:p>
          <a:p>
            <a:pPr lvl="0"/>
            <a:r>
              <a:rPr lang="en-US"/>
              <a:t>August 2016</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7851" y="2356378"/>
            <a:ext cx="4848151" cy="1042916"/>
          </a:xfrm>
          <a:prstGeom prst="rect">
            <a:avLst/>
          </a:prstGeom>
        </p:spPr>
      </p:pic>
      <p:sp>
        <p:nvSpPr>
          <p:cNvPr id="9" name="Rectangle 8"/>
          <p:cNvSpPr/>
          <p:nvPr userDrawn="1"/>
        </p:nvSpPr>
        <p:spPr>
          <a:xfrm>
            <a:off x="0" y="0"/>
            <a:ext cx="12192000" cy="136524"/>
          </a:xfrm>
          <a:prstGeom prst="rect">
            <a:avLst/>
          </a:prstGeom>
          <a:solidFill>
            <a:srgbClr val="3E4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4169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E159-668A-461B-BBEC-8D400477B693}"/>
              </a:ext>
            </a:extLst>
          </p:cNvPr>
          <p:cNvSpPr>
            <a:spLocks noGrp="1"/>
          </p:cNvSpPr>
          <p:nvPr>
            <p:ph type="title"/>
          </p:nvPr>
        </p:nvSpPr>
        <p:spPr>
          <a:xfrm>
            <a:off x="0" y="0"/>
            <a:ext cx="12064152" cy="784542"/>
          </a:xfrm>
        </p:spPr>
        <p:txBody>
          <a:bodyPr>
            <a:norm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BA5F2115-C204-4C81-8C2A-C600440944B7}"/>
              </a:ext>
            </a:extLst>
          </p:cNvPr>
          <p:cNvSpPr>
            <a:spLocks noGrp="1"/>
          </p:cNvSpPr>
          <p:nvPr>
            <p:ph idx="1"/>
          </p:nvPr>
        </p:nvSpPr>
        <p:spPr>
          <a:xfrm>
            <a:off x="0" y="838464"/>
            <a:ext cx="12167122" cy="5277971"/>
          </a:xfrm>
        </p:spPr>
        <p:txBody>
          <a:bodyPr/>
          <a:lstStyle>
            <a:lvl1pPr marL="344488" indent="-344488">
              <a:buFont typeface="Wingdings" panose="05000000000000000000" pitchFamily="2" charset="2"/>
              <a:buChar char="Ø"/>
              <a:defRPr sz="2400"/>
            </a:lvl1pPr>
            <a:lvl2pPr marL="801688" indent="-344488">
              <a:buFont typeface="Wingdings" panose="05000000000000000000" pitchFamily="2" charset="2"/>
              <a:buChar char="q"/>
              <a:defRPr sz="2200"/>
            </a:lvl2pPr>
            <a:lvl3pPr marL="1143000" indent="-228600">
              <a:buFont typeface="Wingdings" panose="05000000000000000000" pitchFamily="2" charset="2"/>
              <a:buChar char="§"/>
              <a:defRPr/>
            </a:lvl3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2F58CBEB-D847-4397-9A14-6803BF1E93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B1D6C3-EC6A-4E48-9FB4-73957237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C62D-462C-4074-9CE9-A32A3D50BBAD}"/>
              </a:ext>
            </a:extLst>
          </p:cNvPr>
          <p:cNvSpPr>
            <a:spLocks noGrp="1"/>
          </p:cNvSpPr>
          <p:nvPr>
            <p:ph type="sldNum" sz="quarter" idx="12"/>
          </p:nvPr>
        </p:nvSpPr>
        <p:spPr/>
        <p:txBody>
          <a:bodyPr/>
          <a:lstStyle/>
          <a:p>
            <a:fld id="{1707DA66-539D-499B-A739-FD5479F84426}" type="slidenum">
              <a:rPr lang="en-US" smtClean="0"/>
              <a:t>‹#›</a:t>
            </a:fld>
            <a:endParaRPr lang="en-US"/>
          </a:p>
        </p:txBody>
      </p:sp>
      <p:sp>
        <p:nvSpPr>
          <p:cNvPr id="7" name="Rectangle 6">
            <a:extLst>
              <a:ext uri="{FF2B5EF4-FFF2-40B4-BE49-F238E27FC236}">
                <a16:creationId xmlns:a16="http://schemas.microsoft.com/office/drawing/2014/main" id="{B26C93BD-0F63-4BCF-BA71-021B7EB77DE4}"/>
              </a:ext>
            </a:extLst>
          </p:cNvPr>
          <p:cNvSpPr/>
          <p:nvPr userDrawn="1"/>
        </p:nvSpPr>
        <p:spPr>
          <a:xfrm flipV="1">
            <a:off x="0" y="6775398"/>
            <a:ext cx="12192000" cy="116374"/>
          </a:xfrm>
          <a:prstGeom prst="rect">
            <a:avLst/>
          </a:prstGeom>
          <a:solidFill>
            <a:srgbClr val="76D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a:extLst>
              <a:ext uri="{FF2B5EF4-FFF2-40B4-BE49-F238E27FC236}">
                <a16:creationId xmlns:a16="http://schemas.microsoft.com/office/drawing/2014/main" id="{0AE89E99-211C-44C9-A069-C52EA64BB716}"/>
              </a:ext>
            </a:extLst>
          </p:cNvPr>
          <p:cNvCxnSpPr>
            <a:cxnSpLocks/>
          </p:cNvCxnSpPr>
          <p:nvPr userDrawn="1"/>
        </p:nvCxnSpPr>
        <p:spPr>
          <a:xfrm>
            <a:off x="0" y="784542"/>
            <a:ext cx="1216712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75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070" y="213609"/>
            <a:ext cx="11469370" cy="792033"/>
          </a:xfrm>
        </p:spPr>
        <p:txBody>
          <a:bodyPr anchor="ctr"/>
          <a:lstStyle>
            <a:lvl1pPr>
              <a:defRPr sz="4000"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081395" y="6350966"/>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a:effectLst/>
                <a:latin typeface="Arial" panose="020B0604020202020204" pitchFamily="34" charset="0"/>
                <a:ea typeface="Helvetica Neue" panose="02000503000000020004" pitchFamily="2" charset="0"/>
                <a:cs typeface="Helvetica Neue" panose="02000503000000020004" pitchFamily="2" charset="0"/>
              </a:rPr>
              <a:t>Strategy Discussion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hasCustomPrompt="1"/>
          </p:nvPr>
        </p:nvSpPr>
        <p:spPr>
          <a:xfrm>
            <a:off x="1786345" y="6337452"/>
            <a:ext cx="7200900" cy="344736"/>
          </a:xfrm>
          <a:prstGeom prst="rect">
            <a:avLst/>
          </a:prstGeom>
        </p:spPr>
        <p:txBody>
          <a:bodyPr anchor="ctr">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10" name="Slide Number Placeholder 3">
            <a:extLst>
              <a:ext uri="{FF2B5EF4-FFF2-40B4-BE49-F238E27FC236}">
                <a16:creationId xmlns:a16="http://schemas.microsoft.com/office/drawing/2014/main" id="{9060BB26-0CE1-9987-8A99-1386CEE1D811}"/>
              </a:ext>
            </a:extLst>
          </p:cNvPr>
          <p:cNvSpPr>
            <a:spLocks noGrp="1"/>
          </p:cNvSpPr>
          <p:nvPr>
            <p:ph type="sldNum" sz="quarter" idx="12"/>
          </p:nvPr>
        </p:nvSpPr>
        <p:spPr>
          <a:xfrm>
            <a:off x="9096103" y="6327258"/>
            <a:ext cx="2844800" cy="365125"/>
          </a:xfrm>
        </p:spPr>
        <p:txBody>
          <a:bodyPr/>
          <a:lstStyle/>
          <a:p>
            <a:fld id="{48ADC45E-CA73-4016-82C7-7E55371FE4A7}" type="slidenum">
              <a:rPr lang="en-US" smtClean="0"/>
              <a:pPr/>
              <a:t>‹#›</a:t>
            </a:fld>
            <a:endParaRPr lang="en-US"/>
          </a:p>
        </p:txBody>
      </p:sp>
    </p:spTree>
    <p:extLst>
      <p:ext uri="{BB962C8B-B14F-4D97-AF65-F5344CB8AC3E}">
        <p14:creationId xmlns:p14="http://schemas.microsoft.com/office/powerpoint/2010/main" val="37920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26A35A-8106-445E-93FC-9A539F65B32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84325FE-0FD0-4B7E-9996-8FBCD5B960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9E8281-A35E-414E-85A3-9BD4CCF198C5}"/>
              </a:ext>
            </a:extLst>
          </p:cNvPr>
          <p:cNvSpPr>
            <a:spLocks noGrp="1"/>
          </p:cNvSpPr>
          <p:nvPr>
            <p:ph type="sldNum" sz="quarter" idx="12"/>
          </p:nvPr>
        </p:nvSpPr>
        <p:spPr/>
        <p:txBody>
          <a:bodyPr/>
          <a:lstStyle/>
          <a:p>
            <a:fld id="{1707DA66-539D-499B-A739-FD5479F84426}" type="slidenum">
              <a:rPr lang="en-US" smtClean="0"/>
              <a:t>‹#›</a:t>
            </a:fld>
            <a:endParaRPr lang="en-US"/>
          </a:p>
        </p:txBody>
      </p:sp>
    </p:spTree>
    <p:extLst>
      <p:ext uri="{BB962C8B-B14F-4D97-AF65-F5344CB8AC3E}">
        <p14:creationId xmlns:p14="http://schemas.microsoft.com/office/powerpoint/2010/main" val="88338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Google Shape;484;p21">
            <a:extLst>
              <a:ext uri="{FF2B5EF4-FFF2-40B4-BE49-F238E27FC236}">
                <a16:creationId xmlns:a16="http://schemas.microsoft.com/office/drawing/2014/main" id="{BA0B9A01-1362-2F7D-3CC1-1BED9F946C8B}"/>
              </a:ext>
            </a:extLst>
          </p:cNvPr>
          <p:cNvSpPr/>
          <p:nvPr userDrawn="1"/>
        </p:nvSpPr>
        <p:spPr>
          <a:xfrm rot="10800000">
            <a:off x="0" y="6446785"/>
            <a:ext cx="12192000" cy="420839"/>
          </a:xfrm>
          <a:prstGeom prst="rect">
            <a:avLst/>
          </a:prstGeom>
          <a:gradFill>
            <a:gsLst>
              <a:gs pos="16000">
                <a:schemeClr val="accent3"/>
              </a:gs>
              <a:gs pos="95000">
                <a:schemeClr val="accent3">
                  <a:lumMod val="20000"/>
                  <a:lumOff val="80000"/>
                </a:schemeClr>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806D98-EF9B-4C41-961D-C479B78E18C3}"/>
              </a:ext>
            </a:extLst>
          </p:cNvPr>
          <p:cNvSpPr>
            <a:spLocks noGrp="1"/>
          </p:cNvSpPr>
          <p:nvPr>
            <p:ph type="title"/>
          </p:nvPr>
        </p:nvSpPr>
        <p:spPr>
          <a:xfrm>
            <a:off x="369327" y="460104"/>
            <a:ext cx="11418999" cy="420838"/>
          </a:xfrm>
          <a:prstGeom prst="rect">
            <a:avLst/>
          </a:prstGeom>
        </p:spPr>
        <p:txBody>
          <a:bodyPr anchor="t">
            <a:noAutofit/>
          </a:bodyPr>
          <a:lstStyle>
            <a:lvl1pPr>
              <a:defRPr sz="26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0FCBE1-0F59-4948-A84E-C6F747203102}"/>
              </a:ext>
            </a:extLst>
          </p:cNvPr>
          <p:cNvSpPr>
            <a:spLocks noGrp="1"/>
          </p:cNvSpPr>
          <p:nvPr>
            <p:ph idx="1"/>
          </p:nvPr>
        </p:nvSpPr>
        <p:spPr>
          <a:xfrm>
            <a:off x="365255" y="1326542"/>
            <a:ext cx="11423091" cy="4615952"/>
          </a:xfrm>
          <a:prstGeom prst="rect">
            <a:avLst/>
          </a:prstGeom>
        </p:spPr>
        <p:txBody>
          <a:bodyPr/>
          <a:lstStyle>
            <a:lvl1pPr>
              <a:defRPr sz="20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C9649A1-1C51-2E45-888B-C0621162F1DC}"/>
              </a:ext>
            </a:extLst>
          </p:cNvPr>
          <p:cNvSpPr>
            <a:spLocks noGrp="1"/>
          </p:cNvSpPr>
          <p:nvPr>
            <p:ph type="body" sz="quarter" idx="10" hasCustomPrompt="1"/>
          </p:nvPr>
        </p:nvSpPr>
        <p:spPr>
          <a:xfrm>
            <a:off x="1296609" y="6499923"/>
            <a:ext cx="8239019" cy="302754"/>
          </a:xfrm>
          <a:prstGeom prst="rect">
            <a:avLst/>
          </a:prstGeom>
        </p:spPr>
        <p:txBody>
          <a:bodyPr anchor="ctr" anchorCtr="0">
            <a:noAutofit/>
          </a:bodyPr>
          <a:lstStyle>
            <a:lvl1pPr marL="9525" indent="0">
              <a:spcBef>
                <a:spcPts val="0"/>
              </a:spcBef>
              <a:buFontTx/>
              <a:buNone/>
              <a:tabLst/>
              <a:defRPr sz="800" b="0" i="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spcBef>
                <a:spcPts val="0"/>
              </a:spcBef>
              <a:buFontTx/>
              <a:buNone/>
              <a:tabLst/>
              <a:defRPr/>
            </a:lvl2pPr>
            <a:lvl3pPr marL="9525" indent="0">
              <a:spcBef>
                <a:spcPts val="0"/>
              </a:spcBef>
              <a:buFontTx/>
              <a:buNone/>
              <a:tabLst/>
              <a:defRPr/>
            </a:lvl3pPr>
            <a:lvl4pPr marL="9525" indent="0">
              <a:spcBef>
                <a:spcPts val="0"/>
              </a:spcBef>
              <a:buFontTx/>
              <a:buNone/>
              <a:tabLst/>
              <a:defRPr/>
            </a:lvl4pPr>
            <a:lvl5pPr marL="9525" indent="0">
              <a:spcBef>
                <a:spcPts val="0"/>
              </a:spcBef>
              <a:buFontTx/>
              <a:buNone/>
              <a:tabLst/>
              <a:defRPr/>
            </a:lvl5pPr>
          </a:lstStyle>
          <a:p>
            <a:pPr lvl="0"/>
            <a:r>
              <a:rPr lang="en-US"/>
              <a:t>Sources and Footnotes</a:t>
            </a:r>
          </a:p>
        </p:txBody>
      </p:sp>
      <p:sp>
        <p:nvSpPr>
          <p:cNvPr id="5" name="Text Placeholder 3">
            <a:extLst>
              <a:ext uri="{FF2B5EF4-FFF2-40B4-BE49-F238E27FC236}">
                <a16:creationId xmlns:a16="http://schemas.microsoft.com/office/drawing/2014/main" id="{52AB940D-482C-D6F2-16EC-A1EBC8C29D5D}"/>
              </a:ext>
            </a:extLst>
          </p:cNvPr>
          <p:cNvSpPr>
            <a:spLocks noGrp="1"/>
          </p:cNvSpPr>
          <p:nvPr>
            <p:ph type="body" sz="quarter" idx="12" hasCustomPrompt="1"/>
          </p:nvPr>
        </p:nvSpPr>
        <p:spPr>
          <a:xfrm>
            <a:off x="365255" y="893353"/>
            <a:ext cx="11423091" cy="343481"/>
          </a:xfrm>
          <a:prstGeom prst="rect">
            <a:avLst/>
          </a:prstGeom>
        </p:spPr>
        <p:txBody>
          <a:bodyPr anchor="t">
            <a:noAutofit/>
          </a:bodyPr>
          <a:lstStyle>
            <a:lvl1pPr marL="0" indent="0">
              <a:lnSpc>
                <a:spcPct val="100000"/>
              </a:lnSpc>
              <a:spcBef>
                <a:spcPts val="600"/>
              </a:spcBef>
              <a:buNone/>
              <a:defRPr sz="2000" b="1"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9" name="TextBox 8">
            <a:extLst>
              <a:ext uri="{FF2B5EF4-FFF2-40B4-BE49-F238E27FC236}">
                <a16:creationId xmlns:a16="http://schemas.microsoft.com/office/drawing/2014/main" id="{54F42EAA-DCDF-3F21-DB4C-7A3E60150681}"/>
              </a:ext>
            </a:extLst>
          </p:cNvPr>
          <p:cNvSpPr txBox="1"/>
          <p:nvPr userDrawn="1"/>
        </p:nvSpPr>
        <p:spPr>
          <a:xfrm>
            <a:off x="11474666" y="6522071"/>
            <a:ext cx="472698" cy="246221"/>
          </a:xfrm>
          <a:prstGeom prst="rect">
            <a:avLst/>
          </a:prstGeom>
          <a:noFill/>
        </p:spPr>
        <p:txBody>
          <a:bodyPr wrap="square" rtlCol="0">
            <a:spAutoFit/>
          </a:bodyPr>
          <a:lstStyle/>
          <a:p>
            <a:pPr marL="0" algn="r" defTabSz="914400" rtl="0" eaLnBrk="1" latinLnBrk="0" hangingPunct="1"/>
            <a:fld id="{3B585099-F134-ED46-ABE4-16DEC1BA94E5}" type="slidenum">
              <a:rPr lang="en-US" sz="1000" b="0" i="0" kern="12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pPr marL="0" algn="r" defTabSz="914400" rtl="0" eaLnBrk="1" latinLnBrk="0" hangingPunct="1"/>
              <a:t>‹#›</a:t>
            </a:fld>
            <a:endParaRPr lang="en-US" sz="1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EA6F50AF-98EE-8092-790C-0A5606B68F3E}"/>
              </a:ext>
            </a:extLst>
          </p:cNvPr>
          <p:cNvSpPr txBox="1"/>
          <p:nvPr userDrawn="1"/>
        </p:nvSpPr>
        <p:spPr>
          <a:xfrm>
            <a:off x="7963207" y="6591616"/>
            <a:ext cx="5439847" cy="123111"/>
          </a:xfrm>
          <a:prstGeom prst="rect">
            <a:avLst/>
          </a:prstGeom>
          <a:noFill/>
        </p:spPr>
        <p:txBody>
          <a:bodyPr wrap="square" lIns="0" tIns="0" rIns="0" bIns="0" rtlCol="0" anchor="ctr" anchorCtr="0">
            <a:spAutoFit/>
          </a:bodyPr>
          <a:lstStyle/>
          <a:p>
            <a:pPr fontAlgn="base">
              <a:spcBef>
                <a:spcPts val="300"/>
              </a:spcBef>
            </a:pPr>
            <a:r>
              <a:rPr lang="en-US" sz="8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H.C. Wainwright 4th Annual Neuropsychiatry Conference June 26, 2023</a:t>
            </a:r>
          </a:p>
        </p:txBody>
      </p:sp>
      <p:pic>
        <p:nvPicPr>
          <p:cNvPr id="7" name="object 11">
            <a:extLst>
              <a:ext uri="{FF2B5EF4-FFF2-40B4-BE49-F238E27FC236}">
                <a16:creationId xmlns:a16="http://schemas.microsoft.com/office/drawing/2014/main" id="{7B7679F3-7BB1-3820-2D7C-94ED6B291233}"/>
              </a:ext>
            </a:extLst>
          </p:cNvPr>
          <p:cNvPicPr/>
          <p:nvPr userDrawn="1"/>
        </p:nvPicPr>
        <p:blipFill>
          <a:blip r:embed="rId2" cstate="print">
            <a:duotone>
              <a:prstClr val="black"/>
              <a:schemeClr val="tx2">
                <a:tint val="45000"/>
                <a:satMod val="400000"/>
              </a:schemeClr>
            </a:duotone>
          </a:blip>
          <a:stretch>
            <a:fillRect/>
          </a:stretch>
        </p:blipFill>
        <p:spPr>
          <a:xfrm>
            <a:off x="369902" y="6536107"/>
            <a:ext cx="868064" cy="234130"/>
          </a:xfrm>
          <a:prstGeom prst="rect">
            <a:avLst/>
          </a:prstGeom>
        </p:spPr>
      </p:pic>
    </p:spTree>
    <p:extLst>
      <p:ext uri="{BB962C8B-B14F-4D97-AF65-F5344CB8AC3E}">
        <p14:creationId xmlns:p14="http://schemas.microsoft.com/office/powerpoint/2010/main" val="3384202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E20E-08F5-4BE2-A0A7-B0B03EDC9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7A7F2-D6FF-4CEC-A54C-DB3EAB1FC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283B6-2596-4B66-B8C5-B830C2F0BD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B73941-82A9-4331-932A-C5AF927CA7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1173E46-CA8C-400E-876D-FEFF716B1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1D1C6-CF93-4311-85E9-7DA20F61A428}"/>
              </a:ext>
            </a:extLst>
          </p:cNvPr>
          <p:cNvSpPr>
            <a:spLocks noGrp="1"/>
          </p:cNvSpPr>
          <p:nvPr>
            <p:ph type="sldNum" sz="quarter" idx="12"/>
          </p:nvPr>
        </p:nvSpPr>
        <p:spPr/>
        <p:txBody>
          <a:bodyPr/>
          <a:lstStyle/>
          <a:p>
            <a:fld id="{1707DA66-539D-499B-A739-FD5479F84426}" type="slidenum">
              <a:rPr lang="en-US" smtClean="0"/>
              <a:t>‹#›</a:t>
            </a:fld>
            <a:endParaRPr lang="en-US"/>
          </a:p>
        </p:txBody>
      </p:sp>
    </p:spTree>
    <p:extLst>
      <p:ext uri="{BB962C8B-B14F-4D97-AF65-F5344CB8AC3E}">
        <p14:creationId xmlns:p14="http://schemas.microsoft.com/office/powerpoint/2010/main" val="189278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8770"/>
            <a:ext cx="12192000" cy="5269230"/>
          </a:xfrm>
          <a:prstGeom prst="rect">
            <a:avLst/>
          </a:prstGeom>
        </p:spPr>
      </p:pic>
      <p:sp>
        <p:nvSpPr>
          <p:cNvPr id="2" name="Title 1"/>
          <p:cNvSpPr>
            <a:spLocks noGrp="1"/>
          </p:cNvSpPr>
          <p:nvPr>
            <p:ph type="title"/>
          </p:nvPr>
        </p:nvSpPr>
        <p:spPr>
          <a:xfrm>
            <a:off x="914400" y="3209839"/>
            <a:ext cx="10363200" cy="1362075"/>
          </a:xfrm>
        </p:spPr>
        <p:txBody>
          <a:bodyPr anchor="ctr"/>
          <a:lstStyle>
            <a:lvl1pPr algn="ctr">
              <a:lnSpc>
                <a:spcPct val="90000"/>
              </a:lnSpc>
              <a:defRPr sz="8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a:t>Click to edit Master title style</a:t>
            </a:r>
          </a:p>
        </p:txBody>
      </p:sp>
      <p:sp>
        <p:nvSpPr>
          <p:cNvPr id="3" name="Text Placeholder 2"/>
          <p:cNvSpPr>
            <a:spLocks noGrp="1"/>
          </p:cNvSpPr>
          <p:nvPr>
            <p:ph type="body" idx="1"/>
          </p:nvPr>
        </p:nvSpPr>
        <p:spPr>
          <a:xfrm>
            <a:off x="914400" y="4689334"/>
            <a:ext cx="103632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LF = liver fat</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48ADC45E-CA73-4016-82C7-7E55371FE4A7}"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581" y="451208"/>
            <a:ext cx="3864715" cy="831363"/>
          </a:xfrm>
          <a:prstGeom prst="rect">
            <a:avLst/>
          </a:prstGeom>
        </p:spPr>
      </p:pic>
    </p:spTree>
    <p:extLst>
      <p:ext uri="{BB962C8B-B14F-4D97-AF65-F5344CB8AC3E}">
        <p14:creationId xmlns:p14="http://schemas.microsoft.com/office/powerpoint/2010/main" val="4032332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070" y="213610"/>
            <a:ext cx="11469370" cy="639762"/>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solidFill>
                  <a:schemeClr val="tx1">
                    <a:lumMod val="75000"/>
                    <a:lumOff val="25000"/>
                  </a:schemeClr>
                </a:solidFill>
              </a:rPr>
              <a:t>			                    </a:t>
            </a:r>
            <a:r>
              <a:rPr lang="en-US" sz="900" b="0">
                <a:solidFill>
                  <a:schemeClr val="tx1">
                    <a:lumMod val="75000"/>
                    <a:lumOff val="25000"/>
                  </a:schemeClr>
                </a:solidFill>
              </a:rPr>
              <a:t>Lipocine  |  LPCN 1154</a:t>
            </a:r>
            <a:endParaRPr lang="en-US" b="0">
              <a:solidFill>
                <a:schemeClr val="tx1">
                  <a:lumMod val="75000"/>
                  <a:lumOff val="25000"/>
                </a:schemeClr>
              </a:solidFill>
            </a:endParaRPr>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316230" y="832019"/>
            <a:ext cx="11459210" cy="447794"/>
          </a:xfrm>
        </p:spPr>
        <p:txBody>
          <a:bodyPr/>
          <a:lstStyle>
            <a:lvl1pPr marL="0" indent="0">
              <a:buNone/>
              <a:defRPr b="1">
                <a:solidFill>
                  <a:srgbClr val="4F81B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668780" y="5982522"/>
            <a:ext cx="8016240"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7FA7B5A9-B9AA-2CB7-9ECF-B16A6C2F7362}"/>
              </a:ext>
            </a:extLst>
          </p:cNvPr>
          <p:cNvSpPr/>
          <p:nvPr userDrawn="1"/>
        </p:nvSpPr>
        <p:spPr>
          <a:xfrm flipV="1">
            <a:off x="0" y="6775398"/>
            <a:ext cx="12192000" cy="116374"/>
          </a:xfrm>
          <a:prstGeom prst="rect">
            <a:avLst/>
          </a:prstGeom>
          <a:solidFill>
            <a:srgbClr val="76D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8381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293836" y="902585"/>
            <a:ext cx="11459210" cy="359171"/>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346710" y="6029337"/>
            <a:ext cx="10573538"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0" y="6361245"/>
            <a:ext cx="12201939" cy="496559"/>
          </a:xfrm>
          <a:prstGeom prst="rect">
            <a:avLst/>
          </a:prstGeom>
          <a:gradFill flip="none" rotWithShape="1">
            <a:gsLst>
              <a:gs pos="8000">
                <a:schemeClr val="accent1">
                  <a:lumMod val="20000"/>
                  <a:lumOff val="80000"/>
                </a:schemeClr>
              </a:gs>
              <a:gs pos="46000">
                <a:schemeClr val="accent1"/>
              </a:gs>
              <a:gs pos="99000">
                <a:schemeClr val="accent3"/>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bg1"/>
                </a:solidFill>
                <a:latin typeface="Avenir Book" panose="02000503020000020003" pitchFamily="2" charset="0"/>
              </a:rPr>
              <a:t>‹#›</a:t>
            </a:fld>
            <a:endParaRPr lang="en-US" sz="900" b="1">
              <a:solidFill>
                <a:schemeClr val="bg1"/>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bg1"/>
                </a:solidFill>
                <a:latin typeface="Avenir Book" panose="02000503020000020003" pitchFamily="2" charset="0"/>
                <a:ea typeface="Helvetica Neue" panose="02000503000000020004" pitchFamily="2" charset="0"/>
                <a:cs typeface="Helvetica Neue" panose="02000503000000020004" pitchFamily="2" charset="0"/>
              </a:rPr>
              <a:t>Lipocine | 2023</a:t>
            </a:r>
          </a:p>
        </p:txBody>
      </p:sp>
      <p:pic>
        <p:nvPicPr>
          <p:cNvPr id="12" name="Picture 11" descr="A picture containing drawing, clock&#10;&#10;Description automatically generated">
            <a:extLst>
              <a:ext uri="{FF2B5EF4-FFF2-40B4-BE49-F238E27FC236}">
                <a16:creationId xmlns:a16="http://schemas.microsoft.com/office/drawing/2014/main" id="{84BCC16E-F991-FB7E-F6A2-89C0D4C12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Tree>
    <p:extLst>
      <p:ext uri="{BB962C8B-B14F-4D97-AF65-F5344CB8AC3E}">
        <p14:creationId xmlns:p14="http://schemas.microsoft.com/office/powerpoint/2010/main" val="3297009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403469"/>
            <a:ext cx="64509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388358" y="6431904"/>
            <a:ext cx="5543894" cy="299173"/>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7030192" y="0"/>
            <a:ext cx="5161808" cy="6862512"/>
          </a:xfrm>
          <a:prstGeom prst="rect">
            <a:avLst/>
          </a:prstGeom>
          <a:gradFill flip="none" rotWithShape="1">
            <a:gsLst>
              <a:gs pos="30000">
                <a:schemeClr val="accent1"/>
              </a:gs>
              <a:gs pos="9900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bg1"/>
                </a:solidFill>
                <a:latin typeface="Avenir Book" panose="02000503020000020003" pitchFamily="2" charset="0"/>
              </a:rPr>
              <a:t>‹#›</a:t>
            </a:fld>
            <a:endParaRPr lang="en-US" sz="900" b="1">
              <a:solidFill>
                <a:schemeClr val="bg1"/>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bg1"/>
                </a:solidFill>
                <a:latin typeface="Avenir Book" panose="02000503020000020003" pitchFamily="2" charset="0"/>
                <a:ea typeface="Helvetica Neue" panose="02000503000000020004" pitchFamily="2" charset="0"/>
                <a:cs typeface="Helvetica Neue" panose="02000503000000020004" pitchFamily="2" charset="0"/>
              </a:rPr>
              <a:t>Lipocine Overview  |  January 2023</a:t>
            </a:r>
          </a:p>
        </p:txBody>
      </p:sp>
      <p:pic>
        <p:nvPicPr>
          <p:cNvPr id="10" name="Picture 9" descr="A picture containing drawing, clock&#10;&#10;Description automatically generated">
            <a:extLst>
              <a:ext uri="{FF2B5EF4-FFF2-40B4-BE49-F238E27FC236}">
                <a16:creationId xmlns:a16="http://schemas.microsoft.com/office/drawing/2014/main" id="{8A2B3108-CF26-47B8-B594-08F1CDFFA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
        <p:nvSpPr>
          <p:cNvPr id="13" name="Title 1">
            <a:extLst>
              <a:ext uri="{FF2B5EF4-FFF2-40B4-BE49-F238E27FC236}">
                <a16:creationId xmlns:a16="http://schemas.microsoft.com/office/drawing/2014/main" id="{1B825C72-EB9C-1349-8CAF-C6844A3145B3}"/>
              </a:ext>
            </a:extLst>
          </p:cNvPr>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14" name="Text Placeholder 7">
            <a:extLst>
              <a:ext uri="{FF2B5EF4-FFF2-40B4-BE49-F238E27FC236}">
                <a16:creationId xmlns:a16="http://schemas.microsoft.com/office/drawing/2014/main" id="{5829203E-4AB6-2868-37DC-7DBC854C4D39}"/>
              </a:ext>
            </a:extLst>
          </p:cNvPr>
          <p:cNvSpPr>
            <a:spLocks noGrp="1"/>
          </p:cNvSpPr>
          <p:nvPr>
            <p:ph type="body" sz="quarter" idx="13"/>
          </p:nvPr>
        </p:nvSpPr>
        <p:spPr>
          <a:xfrm>
            <a:off x="293836" y="902585"/>
            <a:ext cx="11459210" cy="447794"/>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550292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403469"/>
            <a:ext cx="64509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388358" y="6431904"/>
            <a:ext cx="5543894" cy="299173"/>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8161020" y="0"/>
            <a:ext cx="4030980" cy="6862512"/>
          </a:xfrm>
          <a:prstGeom prst="rect">
            <a:avLst/>
          </a:prstGeom>
          <a:solidFill>
            <a:srgbClr val="F3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tx1">
                    <a:lumMod val="75000"/>
                    <a:lumOff val="25000"/>
                  </a:schemeClr>
                </a:solidFill>
                <a:latin typeface="Avenir Book" panose="02000503020000020003" pitchFamily="2" charset="0"/>
              </a:rPr>
              <a:t>‹#›</a:t>
            </a:fld>
            <a:endParaRPr lang="en-US" sz="900" b="1">
              <a:solidFill>
                <a:schemeClr val="tx1">
                  <a:lumMod val="75000"/>
                  <a:lumOff val="25000"/>
                </a:schemeClr>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tx1">
                    <a:lumMod val="75000"/>
                    <a:lumOff val="25000"/>
                  </a:schemeClr>
                </a:solidFill>
                <a:latin typeface="Avenir Book" panose="02000503020000020003" pitchFamily="2" charset="0"/>
                <a:ea typeface="Helvetica Neue" panose="02000503000000020004" pitchFamily="2" charset="0"/>
                <a:cs typeface="Helvetica Neue" panose="02000503000000020004" pitchFamily="2" charset="0"/>
              </a:rPr>
              <a:t>Lipocine Overview  |  January 2023</a:t>
            </a:r>
          </a:p>
        </p:txBody>
      </p:sp>
      <p:pic>
        <p:nvPicPr>
          <p:cNvPr id="10" name="Picture 9" descr="A picture containing drawing, clock&#10;&#10;Description automatically generated">
            <a:extLst>
              <a:ext uri="{FF2B5EF4-FFF2-40B4-BE49-F238E27FC236}">
                <a16:creationId xmlns:a16="http://schemas.microsoft.com/office/drawing/2014/main" id="{8A2B3108-CF26-47B8-B594-08F1CDFFA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
        <p:nvSpPr>
          <p:cNvPr id="12" name="Title 1">
            <a:extLst>
              <a:ext uri="{FF2B5EF4-FFF2-40B4-BE49-F238E27FC236}">
                <a16:creationId xmlns:a16="http://schemas.microsoft.com/office/drawing/2014/main" id="{AC9E4C90-E99B-6AD8-E8A0-0866033490F3}"/>
              </a:ext>
            </a:extLst>
          </p:cNvPr>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13" name="Text Placeholder 7">
            <a:extLst>
              <a:ext uri="{FF2B5EF4-FFF2-40B4-BE49-F238E27FC236}">
                <a16:creationId xmlns:a16="http://schemas.microsoft.com/office/drawing/2014/main" id="{5749B3C1-779C-98F6-74CA-590EF155C3A0}"/>
              </a:ext>
            </a:extLst>
          </p:cNvPr>
          <p:cNvSpPr>
            <a:spLocks noGrp="1"/>
          </p:cNvSpPr>
          <p:nvPr>
            <p:ph type="body" sz="quarter" idx="13"/>
          </p:nvPr>
        </p:nvSpPr>
        <p:spPr>
          <a:xfrm>
            <a:off x="293836" y="902585"/>
            <a:ext cx="11459210" cy="447794"/>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86072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D2B5-B256-3F4B-BCC2-072AAFE84FF1}"/>
              </a:ext>
            </a:extLst>
          </p:cNvPr>
          <p:cNvSpPr/>
          <p:nvPr userDrawn="1"/>
        </p:nvSpPr>
        <p:spPr>
          <a:xfrm>
            <a:off x="-10160" y="10160"/>
            <a:ext cx="12192000" cy="6881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a:extLst>
              <a:ext uri="{FF2B5EF4-FFF2-40B4-BE49-F238E27FC236}">
                <a16:creationId xmlns:a16="http://schemas.microsoft.com/office/drawing/2014/main" id="{DECEBCB8-C419-6032-720F-BADAEB96F44E}"/>
              </a:ext>
            </a:extLst>
          </p:cNvPr>
          <p:cNvSpPr>
            <a:spLocks noGrp="1"/>
          </p:cNvSpPr>
          <p:nvPr>
            <p:ph type="ftr" sz="quarter" idx="10"/>
          </p:nvPr>
        </p:nvSpPr>
        <p:spPr>
          <a:xfrm>
            <a:off x="1473200" y="6298423"/>
            <a:ext cx="7233920" cy="365125"/>
          </a:xfrm>
        </p:spPr>
        <p:txBody>
          <a:bodyPr/>
          <a:lstStyle>
            <a:lvl1pPr algn="r">
              <a:defRPr/>
            </a:lvl1pPr>
          </a:lstStyle>
          <a:p>
            <a:r>
              <a:rPr lang="en-US">
                <a:solidFill>
                  <a:srgbClr val="444444"/>
                </a:solidFill>
                <a:latin typeface="Montserrat" panose="00000500000000000000" pitchFamily="2" charset="0"/>
              </a:rPr>
              <a:t>For more information, please visit </a:t>
            </a:r>
            <a:r>
              <a:rPr lang="en-US">
                <a:solidFill>
                  <a:srgbClr val="0F2E4C"/>
                </a:solidFill>
                <a:latin typeface="Montserrat" panose="00000500000000000000" pitchFamily="2" charset="0"/>
                <a:hlinkClick r:id="rId2"/>
              </a:rPr>
              <a:t>www.lipocine.com</a:t>
            </a:r>
            <a:endParaRPr lang="en-US"/>
          </a:p>
        </p:txBody>
      </p:sp>
      <p:sp>
        <p:nvSpPr>
          <p:cNvPr id="3" name="Slide Number Placeholder 2">
            <a:extLst>
              <a:ext uri="{FF2B5EF4-FFF2-40B4-BE49-F238E27FC236}">
                <a16:creationId xmlns:a16="http://schemas.microsoft.com/office/drawing/2014/main" id="{B78813B9-90A1-47CE-2074-0655793EF0F5}"/>
              </a:ext>
            </a:extLst>
          </p:cNvPr>
          <p:cNvSpPr>
            <a:spLocks noGrp="1"/>
          </p:cNvSpPr>
          <p:nvPr>
            <p:ph type="sldNum" sz="quarter" idx="11"/>
          </p:nvPr>
        </p:nvSpPr>
        <p:spPr/>
        <p:txBody>
          <a:bodyPr/>
          <a:lstStyle/>
          <a:p>
            <a:r>
              <a:rPr lang="en-US">
                <a:solidFill>
                  <a:schemeClr val="bg1">
                    <a:lumMod val="65000"/>
                  </a:schemeClr>
                </a:solidFill>
              </a:rPr>
              <a:t>I   </a:t>
            </a:r>
            <a:fld id="{A537009C-0FC1-4349-9AD2-6167CB7EA585}" type="slidenum">
              <a:rPr lang="en-US" smtClean="0"/>
              <a:pPr/>
              <a:t>‹#›</a:t>
            </a:fld>
            <a:endParaRPr lang="en-US"/>
          </a:p>
        </p:txBody>
      </p:sp>
    </p:spTree>
    <p:extLst>
      <p:ext uri="{BB962C8B-B14F-4D97-AF65-F5344CB8AC3E}">
        <p14:creationId xmlns:p14="http://schemas.microsoft.com/office/powerpoint/2010/main" val="2249790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Google Shape;484;p21">
            <a:extLst>
              <a:ext uri="{FF2B5EF4-FFF2-40B4-BE49-F238E27FC236}">
                <a16:creationId xmlns:a16="http://schemas.microsoft.com/office/drawing/2014/main" id="{BA0B9A01-1362-2F7D-3CC1-1BED9F946C8B}"/>
              </a:ext>
            </a:extLst>
          </p:cNvPr>
          <p:cNvSpPr/>
          <p:nvPr userDrawn="1"/>
        </p:nvSpPr>
        <p:spPr>
          <a:xfrm rot="10800000">
            <a:off x="0" y="6446785"/>
            <a:ext cx="12192000" cy="420839"/>
          </a:xfrm>
          <a:prstGeom prst="rect">
            <a:avLst/>
          </a:prstGeom>
          <a:gradFill>
            <a:gsLst>
              <a:gs pos="16000">
                <a:schemeClr val="accent3"/>
              </a:gs>
              <a:gs pos="95000">
                <a:schemeClr val="accent3">
                  <a:lumMod val="20000"/>
                  <a:lumOff val="80000"/>
                </a:schemeClr>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806D98-EF9B-4C41-961D-C479B78E18C3}"/>
              </a:ext>
            </a:extLst>
          </p:cNvPr>
          <p:cNvSpPr>
            <a:spLocks noGrp="1"/>
          </p:cNvSpPr>
          <p:nvPr>
            <p:ph type="title"/>
          </p:nvPr>
        </p:nvSpPr>
        <p:spPr>
          <a:xfrm>
            <a:off x="369327" y="460104"/>
            <a:ext cx="11418999" cy="420838"/>
          </a:xfrm>
          <a:prstGeom prst="rect">
            <a:avLst/>
          </a:prstGeom>
        </p:spPr>
        <p:txBody>
          <a:bodyPr anchor="t">
            <a:noAutofit/>
          </a:bodyPr>
          <a:lstStyle>
            <a:lvl1pPr>
              <a:defRPr sz="26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0FCBE1-0F59-4948-A84E-C6F747203102}"/>
              </a:ext>
            </a:extLst>
          </p:cNvPr>
          <p:cNvSpPr>
            <a:spLocks noGrp="1"/>
          </p:cNvSpPr>
          <p:nvPr>
            <p:ph idx="1"/>
          </p:nvPr>
        </p:nvSpPr>
        <p:spPr>
          <a:xfrm>
            <a:off x="365255" y="1326542"/>
            <a:ext cx="11423091" cy="4615952"/>
          </a:xfrm>
          <a:prstGeom prst="rect">
            <a:avLst/>
          </a:prstGeom>
        </p:spPr>
        <p:txBody>
          <a:bodyPr/>
          <a:lstStyle>
            <a:lvl1pPr>
              <a:defRPr sz="20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C9649A1-1C51-2E45-888B-C0621162F1DC}"/>
              </a:ext>
            </a:extLst>
          </p:cNvPr>
          <p:cNvSpPr>
            <a:spLocks noGrp="1"/>
          </p:cNvSpPr>
          <p:nvPr>
            <p:ph type="body" sz="quarter" idx="10" hasCustomPrompt="1"/>
          </p:nvPr>
        </p:nvSpPr>
        <p:spPr>
          <a:xfrm>
            <a:off x="1296609" y="6499923"/>
            <a:ext cx="8239019" cy="302754"/>
          </a:xfrm>
          <a:prstGeom prst="rect">
            <a:avLst/>
          </a:prstGeom>
        </p:spPr>
        <p:txBody>
          <a:bodyPr anchor="ctr" anchorCtr="0">
            <a:noAutofit/>
          </a:bodyPr>
          <a:lstStyle>
            <a:lvl1pPr marL="9525" indent="0">
              <a:spcBef>
                <a:spcPts val="0"/>
              </a:spcBef>
              <a:buFontTx/>
              <a:buNone/>
              <a:tabLst/>
              <a:defRPr sz="800" b="0" i="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spcBef>
                <a:spcPts val="0"/>
              </a:spcBef>
              <a:buFontTx/>
              <a:buNone/>
              <a:tabLst/>
              <a:defRPr/>
            </a:lvl2pPr>
            <a:lvl3pPr marL="9525" indent="0">
              <a:spcBef>
                <a:spcPts val="0"/>
              </a:spcBef>
              <a:buFontTx/>
              <a:buNone/>
              <a:tabLst/>
              <a:defRPr/>
            </a:lvl3pPr>
            <a:lvl4pPr marL="9525" indent="0">
              <a:spcBef>
                <a:spcPts val="0"/>
              </a:spcBef>
              <a:buFontTx/>
              <a:buNone/>
              <a:tabLst/>
              <a:defRPr/>
            </a:lvl4pPr>
            <a:lvl5pPr marL="9525" indent="0">
              <a:spcBef>
                <a:spcPts val="0"/>
              </a:spcBef>
              <a:buFontTx/>
              <a:buNone/>
              <a:tabLst/>
              <a:defRPr/>
            </a:lvl5pPr>
          </a:lstStyle>
          <a:p>
            <a:pPr lvl="0"/>
            <a:r>
              <a:rPr lang="en-US"/>
              <a:t>Sources and Footnotes</a:t>
            </a:r>
          </a:p>
        </p:txBody>
      </p:sp>
      <p:sp>
        <p:nvSpPr>
          <p:cNvPr id="5" name="Text Placeholder 3">
            <a:extLst>
              <a:ext uri="{FF2B5EF4-FFF2-40B4-BE49-F238E27FC236}">
                <a16:creationId xmlns:a16="http://schemas.microsoft.com/office/drawing/2014/main" id="{52AB940D-482C-D6F2-16EC-A1EBC8C29D5D}"/>
              </a:ext>
            </a:extLst>
          </p:cNvPr>
          <p:cNvSpPr>
            <a:spLocks noGrp="1"/>
          </p:cNvSpPr>
          <p:nvPr>
            <p:ph type="body" sz="quarter" idx="12" hasCustomPrompt="1"/>
          </p:nvPr>
        </p:nvSpPr>
        <p:spPr>
          <a:xfrm>
            <a:off x="365255" y="893353"/>
            <a:ext cx="11423091" cy="343481"/>
          </a:xfrm>
          <a:prstGeom prst="rect">
            <a:avLst/>
          </a:prstGeom>
        </p:spPr>
        <p:txBody>
          <a:bodyPr anchor="t">
            <a:noAutofit/>
          </a:bodyPr>
          <a:lstStyle>
            <a:lvl1pPr marL="0" indent="0">
              <a:lnSpc>
                <a:spcPct val="100000"/>
              </a:lnSpc>
              <a:spcBef>
                <a:spcPts val="600"/>
              </a:spcBef>
              <a:buNone/>
              <a:defRPr sz="2000" b="1"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9" name="TextBox 8">
            <a:extLst>
              <a:ext uri="{FF2B5EF4-FFF2-40B4-BE49-F238E27FC236}">
                <a16:creationId xmlns:a16="http://schemas.microsoft.com/office/drawing/2014/main" id="{54F42EAA-DCDF-3F21-DB4C-7A3E60150681}"/>
              </a:ext>
            </a:extLst>
          </p:cNvPr>
          <p:cNvSpPr txBox="1"/>
          <p:nvPr userDrawn="1"/>
        </p:nvSpPr>
        <p:spPr>
          <a:xfrm>
            <a:off x="11474666" y="6522071"/>
            <a:ext cx="472698" cy="246221"/>
          </a:xfrm>
          <a:prstGeom prst="rect">
            <a:avLst/>
          </a:prstGeom>
          <a:noFill/>
        </p:spPr>
        <p:txBody>
          <a:bodyPr wrap="square" rtlCol="0">
            <a:spAutoFit/>
          </a:bodyPr>
          <a:lstStyle/>
          <a:p>
            <a:pPr marL="0" algn="r" defTabSz="914400" rtl="0" eaLnBrk="1" latinLnBrk="0" hangingPunct="1"/>
            <a:fld id="{3B585099-F134-ED46-ABE4-16DEC1BA94E5}" type="slidenum">
              <a:rPr lang="en-US" sz="1000" b="0" i="0" kern="12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pPr marL="0" algn="r" defTabSz="914400" rtl="0" eaLnBrk="1" latinLnBrk="0" hangingPunct="1"/>
              <a:t>‹#›</a:t>
            </a:fld>
            <a:endParaRPr lang="en-US" sz="1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EA6F50AF-98EE-8092-790C-0A5606B68F3E}"/>
              </a:ext>
            </a:extLst>
          </p:cNvPr>
          <p:cNvSpPr txBox="1"/>
          <p:nvPr userDrawn="1"/>
        </p:nvSpPr>
        <p:spPr>
          <a:xfrm>
            <a:off x="7978588" y="6616100"/>
            <a:ext cx="3603229" cy="123111"/>
          </a:xfrm>
          <a:prstGeom prst="rect">
            <a:avLst/>
          </a:prstGeom>
          <a:noFill/>
        </p:spPr>
        <p:txBody>
          <a:bodyPr wrap="square" lIns="0" tIns="0" rIns="0" bIns="0" rtlCol="0" anchor="ctr" anchorCtr="0">
            <a:spAutoFit/>
          </a:bodyPr>
          <a:lstStyle/>
          <a:p>
            <a:pPr fontAlgn="base">
              <a:spcBef>
                <a:spcPts val="300"/>
              </a:spcBef>
            </a:pPr>
            <a:r>
              <a:rPr lang="en-US" sz="8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H.C. Wainwright 4th Annual Neuropsychiatry Conference June 26, 2023</a:t>
            </a:r>
          </a:p>
        </p:txBody>
      </p:sp>
      <p:pic>
        <p:nvPicPr>
          <p:cNvPr id="7" name="object 11">
            <a:extLst>
              <a:ext uri="{FF2B5EF4-FFF2-40B4-BE49-F238E27FC236}">
                <a16:creationId xmlns:a16="http://schemas.microsoft.com/office/drawing/2014/main" id="{7B7679F3-7BB1-3820-2D7C-94ED6B291233}"/>
              </a:ext>
            </a:extLst>
          </p:cNvPr>
          <p:cNvPicPr/>
          <p:nvPr userDrawn="1"/>
        </p:nvPicPr>
        <p:blipFill>
          <a:blip r:embed="rId2" cstate="print">
            <a:duotone>
              <a:prstClr val="black"/>
              <a:schemeClr val="tx2">
                <a:tint val="45000"/>
                <a:satMod val="400000"/>
              </a:schemeClr>
            </a:duotone>
          </a:blip>
          <a:stretch>
            <a:fillRect/>
          </a:stretch>
        </p:blipFill>
        <p:spPr>
          <a:xfrm>
            <a:off x="369902" y="6536107"/>
            <a:ext cx="868064" cy="234130"/>
          </a:xfrm>
          <a:prstGeom prst="rect">
            <a:avLst/>
          </a:prstGeom>
        </p:spPr>
      </p:pic>
    </p:spTree>
    <p:extLst>
      <p:ext uri="{BB962C8B-B14F-4D97-AF65-F5344CB8AC3E}">
        <p14:creationId xmlns:p14="http://schemas.microsoft.com/office/powerpoint/2010/main" val="1910645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413735-9BF0-3F81-F0C2-B6C719B27C2D}"/>
              </a:ext>
            </a:extLst>
          </p:cNvPr>
          <p:cNvSpPr/>
          <p:nvPr userDrawn="1"/>
        </p:nvSpPr>
        <p:spPr>
          <a:xfrm>
            <a:off x="0" y="0"/>
            <a:ext cx="12192000" cy="65507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9428E3-74D3-1E8A-9F7A-6B2EBCD1A1C2}"/>
              </a:ext>
            </a:extLst>
          </p:cNvPr>
          <p:cNvSpPr/>
          <p:nvPr userDrawn="1"/>
        </p:nvSpPr>
        <p:spPr>
          <a:xfrm>
            <a:off x="0" y="5996067"/>
            <a:ext cx="12192000" cy="861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baby's feet on a white blanket&#10;&#10;Description automatically generated with low confidence">
            <a:extLst>
              <a:ext uri="{FF2B5EF4-FFF2-40B4-BE49-F238E27FC236}">
                <a16:creationId xmlns:a16="http://schemas.microsoft.com/office/drawing/2014/main" id="{75F0F4E9-51F0-D6AA-703A-C56154EA53C2}"/>
              </a:ext>
            </a:extLst>
          </p:cNvPr>
          <p:cNvPicPr>
            <a:picLocks noChangeAspect="1"/>
          </p:cNvPicPr>
          <p:nvPr userDrawn="1"/>
        </p:nvPicPr>
        <p:blipFill rotWithShape="1">
          <a:blip r:embed="rId2" cstate="hqprint">
            <a:alphaModFix amt="70000"/>
            <a:extLst>
              <a:ext uri="{28A0092B-C50C-407E-A947-70E740481C1C}">
                <a14:useLocalDpi xmlns:a14="http://schemas.microsoft.com/office/drawing/2010/main"/>
              </a:ext>
            </a:extLst>
          </a:blip>
          <a:srcRect/>
          <a:stretch/>
        </p:blipFill>
        <p:spPr>
          <a:xfrm>
            <a:off x="0" y="1"/>
            <a:ext cx="12192000" cy="5996066"/>
          </a:xfrm>
          <a:prstGeom prst="rect">
            <a:avLst/>
          </a:prstGeom>
          <a:solidFill>
            <a:srgbClr val="27CED7"/>
          </a:solidFill>
        </p:spPr>
      </p:pic>
    </p:spTree>
    <p:extLst>
      <p:ext uri="{BB962C8B-B14F-4D97-AF65-F5344CB8AC3E}">
        <p14:creationId xmlns:p14="http://schemas.microsoft.com/office/powerpoint/2010/main" val="313196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Google Shape;484;p21">
            <a:extLst>
              <a:ext uri="{FF2B5EF4-FFF2-40B4-BE49-F238E27FC236}">
                <a16:creationId xmlns:a16="http://schemas.microsoft.com/office/drawing/2014/main" id="{BA0B9A01-1362-2F7D-3CC1-1BED9F946C8B}"/>
              </a:ext>
            </a:extLst>
          </p:cNvPr>
          <p:cNvSpPr/>
          <p:nvPr userDrawn="1"/>
        </p:nvSpPr>
        <p:spPr>
          <a:xfrm>
            <a:off x="7355540" y="-1"/>
            <a:ext cx="4836459" cy="685746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806D98-EF9B-4C41-961D-C479B78E18C3}"/>
              </a:ext>
            </a:extLst>
          </p:cNvPr>
          <p:cNvSpPr>
            <a:spLocks noGrp="1"/>
          </p:cNvSpPr>
          <p:nvPr>
            <p:ph type="title"/>
          </p:nvPr>
        </p:nvSpPr>
        <p:spPr>
          <a:xfrm>
            <a:off x="406398" y="460104"/>
            <a:ext cx="6340759" cy="420838"/>
          </a:xfrm>
          <a:prstGeom prst="rect">
            <a:avLst/>
          </a:prstGeom>
        </p:spPr>
        <p:txBody>
          <a:bodyPr anchor="t">
            <a:noAutofit/>
          </a:bodyPr>
          <a:lstStyle>
            <a:lvl1pPr>
              <a:defRPr sz="26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0FCBE1-0F59-4948-A84E-C6F747203102}"/>
              </a:ext>
            </a:extLst>
          </p:cNvPr>
          <p:cNvSpPr>
            <a:spLocks noGrp="1"/>
          </p:cNvSpPr>
          <p:nvPr>
            <p:ph idx="1"/>
          </p:nvPr>
        </p:nvSpPr>
        <p:spPr>
          <a:xfrm>
            <a:off x="402326" y="1326542"/>
            <a:ext cx="6343031" cy="4615952"/>
          </a:xfrm>
          <a:prstGeom prst="rect">
            <a:avLst/>
          </a:prstGeom>
        </p:spPr>
        <p:txBody>
          <a:bodyPr/>
          <a:lstStyle>
            <a:lvl1pPr>
              <a:defRPr sz="20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C9649A1-1C51-2E45-888B-C0621162F1DC}"/>
              </a:ext>
            </a:extLst>
          </p:cNvPr>
          <p:cNvSpPr>
            <a:spLocks noGrp="1"/>
          </p:cNvSpPr>
          <p:nvPr>
            <p:ph type="body" sz="quarter" idx="10" hasCustomPrompt="1"/>
          </p:nvPr>
        </p:nvSpPr>
        <p:spPr>
          <a:xfrm>
            <a:off x="1296609" y="6524637"/>
            <a:ext cx="5559961" cy="234130"/>
          </a:xfrm>
          <a:prstGeom prst="rect">
            <a:avLst/>
          </a:prstGeom>
        </p:spPr>
        <p:txBody>
          <a:bodyPr anchor="ctr" anchorCtr="0">
            <a:noAutofit/>
          </a:bodyPr>
          <a:lstStyle>
            <a:lvl1pPr marL="9525" indent="0">
              <a:spcBef>
                <a:spcPts val="0"/>
              </a:spcBef>
              <a:buFontTx/>
              <a:buNone/>
              <a:tabLst/>
              <a:defRPr sz="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spcBef>
                <a:spcPts val="0"/>
              </a:spcBef>
              <a:buFontTx/>
              <a:buNone/>
              <a:tabLst/>
              <a:defRPr/>
            </a:lvl2pPr>
            <a:lvl3pPr marL="9525" indent="0">
              <a:spcBef>
                <a:spcPts val="0"/>
              </a:spcBef>
              <a:buFontTx/>
              <a:buNone/>
              <a:tabLst/>
              <a:defRPr/>
            </a:lvl3pPr>
            <a:lvl4pPr marL="9525" indent="0">
              <a:spcBef>
                <a:spcPts val="0"/>
              </a:spcBef>
              <a:buFontTx/>
              <a:buNone/>
              <a:tabLst/>
              <a:defRPr/>
            </a:lvl4pPr>
            <a:lvl5pPr marL="9525" indent="0">
              <a:spcBef>
                <a:spcPts val="0"/>
              </a:spcBef>
              <a:buFontTx/>
              <a:buNone/>
              <a:tabLst/>
              <a:defRPr/>
            </a:lvl5pPr>
          </a:lstStyle>
          <a:p>
            <a:pPr lvl="0"/>
            <a:r>
              <a:rPr lang="en-US"/>
              <a:t>Sources and Footnotes</a:t>
            </a:r>
          </a:p>
        </p:txBody>
      </p:sp>
      <p:sp>
        <p:nvSpPr>
          <p:cNvPr id="5" name="Text Placeholder 3">
            <a:extLst>
              <a:ext uri="{FF2B5EF4-FFF2-40B4-BE49-F238E27FC236}">
                <a16:creationId xmlns:a16="http://schemas.microsoft.com/office/drawing/2014/main" id="{52AB940D-482C-D6F2-16EC-A1EBC8C29D5D}"/>
              </a:ext>
            </a:extLst>
          </p:cNvPr>
          <p:cNvSpPr>
            <a:spLocks noGrp="1"/>
          </p:cNvSpPr>
          <p:nvPr>
            <p:ph type="body" sz="quarter" idx="12" hasCustomPrompt="1"/>
          </p:nvPr>
        </p:nvSpPr>
        <p:spPr>
          <a:xfrm>
            <a:off x="402326" y="893353"/>
            <a:ext cx="6343031" cy="343481"/>
          </a:xfrm>
          <a:prstGeom prst="rect">
            <a:avLst/>
          </a:prstGeom>
        </p:spPr>
        <p:txBody>
          <a:bodyPr anchor="t">
            <a:noAutofit/>
          </a:bodyPr>
          <a:lstStyle>
            <a:lvl1pPr marL="0" indent="0">
              <a:lnSpc>
                <a:spcPct val="100000"/>
              </a:lnSpc>
              <a:spcBef>
                <a:spcPts val="600"/>
              </a:spcBef>
              <a:buNone/>
              <a:defRPr sz="2000" b="0"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9" name="TextBox 8">
            <a:extLst>
              <a:ext uri="{FF2B5EF4-FFF2-40B4-BE49-F238E27FC236}">
                <a16:creationId xmlns:a16="http://schemas.microsoft.com/office/drawing/2014/main" id="{54F42EAA-DCDF-3F21-DB4C-7A3E60150681}"/>
              </a:ext>
            </a:extLst>
          </p:cNvPr>
          <p:cNvSpPr txBox="1"/>
          <p:nvPr userDrawn="1"/>
        </p:nvSpPr>
        <p:spPr>
          <a:xfrm>
            <a:off x="11474666" y="6522071"/>
            <a:ext cx="472698" cy="246221"/>
          </a:xfrm>
          <a:prstGeom prst="rect">
            <a:avLst/>
          </a:prstGeom>
          <a:noFill/>
        </p:spPr>
        <p:txBody>
          <a:bodyPr wrap="square" rtlCol="0">
            <a:spAutoFit/>
          </a:bodyPr>
          <a:lstStyle/>
          <a:p>
            <a:pPr marL="0" algn="r" defTabSz="914400" rtl="0" eaLnBrk="1" latinLnBrk="0" hangingPunct="1"/>
            <a:fld id="{3B585099-F134-ED46-ABE4-16DEC1BA94E5}" type="slidenum">
              <a:rPr lang="en-US" sz="1000" b="0" i="0" kern="12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pPr marL="0" algn="r" defTabSz="914400" rtl="0" eaLnBrk="1" latinLnBrk="0" hangingPunct="1"/>
              <a:t>‹#›</a:t>
            </a:fld>
            <a:endParaRPr lang="en-US" sz="1000"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EA6F50AF-98EE-8092-790C-0A5606B68F3E}"/>
              </a:ext>
            </a:extLst>
          </p:cNvPr>
          <p:cNvSpPr txBox="1"/>
          <p:nvPr userDrawn="1"/>
        </p:nvSpPr>
        <p:spPr>
          <a:xfrm>
            <a:off x="5976176" y="6583625"/>
            <a:ext cx="5439847" cy="123111"/>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800" b="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Lipocine  |  Company Overview</a:t>
            </a:r>
          </a:p>
        </p:txBody>
      </p:sp>
      <p:pic>
        <p:nvPicPr>
          <p:cNvPr id="7" name="object 11">
            <a:extLst>
              <a:ext uri="{FF2B5EF4-FFF2-40B4-BE49-F238E27FC236}">
                <a16:creationId xmlns:a16="http://schemas.microsoft.com/office/drawing/2014/main" id="{7B7679F3-7BB1-3820-2D7C-94ED6B291233}"/>
              </a:ext>
            </a:extLst>
          </p:cNvPr>
          <p:cNvPicPr/>
          <p:nvPr userDrawn="1"/>
        </p:nvPicPr>
        <p:blipFill>
          <a:blip r:embed="rId2" cstate="print">
            <a:duotone>
              <a:schemeClr val="accent1">
                <a:shade val="45000"/>
                <a:satMod val="135000"/>
              </a:schemeClr>
              <a:prstClr val="white"/>
            </a:duotone>
          </a:blip>
          <a:stretch>
            <a:fillRect/>
          </a:stretch>
        </p:blipFill>
        <p:spPr>
          <a:xfrm>
            <a:off x="369902" y="6536107"/>
            <a:ext cx="868064" cy="234130"/>
          </a:xfrm>
          <a:prstGeom prst="rect">
            <a:avLst/>
          </a:prstGeom>
        </p:spPr>
      </p:pic>
    </p:spTree>
    <p:extLst>
      <p:ext uri="{BB962C8B-B14F-4D97-AF65-F5344CB8AC3E}">
        <p14:creationId xmlns:p14="http://schemas.microsoft.com/office/powerpoint/2010/main" val="67732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Google Shape;484;p21">
            <a:extLst>
              <a:ext uri="{FF2B5EF4-FFF2-40B4-BE49-F238E27FC236}">
                <a16:creationId xmlns:a16="http://schemas.microsoft.com/office/drawing/2014/main" id="{BA0B9A01-1362-2F7D-3CC1-1BED9F946C8B}"/>
              </a:ext>
            </a:extLst>
          </p:cNvPr>
          <p:cNvSpPr/>
          <p:nvPr userDrawn="1"/>
        </p:nvSpPr>
        <p:spPr>
          <a:xfrm>
            <a:off x="0" y="-4812"/>
            <a:ext cx="5065986" cy="6867624"/>
          </a:xfrm>
          <a:prstGeom prst="rect">
            <a:avLst/>
          </a:prstGeom>
          <a:gradFill>
            <a:gsLst>
              <a:gs pos="90000">
                <a:schemeClr val="bg1">
                  <a:alpha val="54855"/>
                </a:schemeClr>
              </a:gs>
              <a:gs pos="37000">
                <a:schemeClr val="accent4">
                  <a:alpha val="50865"/>
                </a:schemeClr>
              </a:gs>
              <a:gs pos="0">
                <a:schemeClr val="accen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806D98-EF9B-4C41-961D-C479B78E18C3}"/>
              </a:ext>
            </a:extLst>
          </p:cNvPr>
          <p:cNvSpPr>
            <a:spLocks noGrp="1"/>
          </p:cNvSpPr>
          <p:nvPr>
            <p:ph type="title"/>
          </p:nvPr>
        </p:nvSpPr>
        <p:spPr>
          <a:xfrm>
            <a:off x="5338616" y="578707"/>
            <a:ext cx="6610451" cy="420838"/>
          </a:xfrm>
          <a:prstGeom prst="rect">
            <a:avLst/>
          </a:prstGeom>
        </p:spPr>
        <p:txBody>
          <a:bodyPr anchor="t">
            <a:noAutofit/>
          </a:bodyPr>
          <a:lstStyle>
            <a:lvl1pPr>
              <a:defRPr sz="26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0FCBE1-0F59-4948-A84E-C6F747203102}"/>
              </a:ext>
            </a:extLst>
          </p:cNvPr>
          <p:cNvSpPr>
            <a:spLocks noGrp="1"/>
          </p:cNvSpPr>
          <p:nvPr>
            <p:ph idx="1"/>
          </p:nvPr>
        </p:nvSpPr>
        <p:spPr>
          <a:xfrm>
            <a:off x="5334544" y="1445145"/>
            <a:ext cx="6612820" cy="4615952"/>
          </a:xfrm>
          <a:prstGeom prst="rect">
            <a:avLst/>
          </a:prstGeom>
        </p:spPr>
        <p:txBody>
          <a:bodyPr/>
          <a:lstStyle>
            <a:lvl1pPr>
              <a:defRPr sz="20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C9649A1-1C51-2E45-888B-C0621162F1DC}"/>
              </a:ext>
            </a:extLst>
          </p:cNvPr>
          <p:cNvSpPr>
            <a:spLocks noGrp="1"/>
          </p:cNvSpPr>
          <p:nvPr>
            <p:ph type="body" sz="quarter" idx="10" hasCustomPrompt="1"/>
          </p:nvPr>
        </p:nvSpPr>
        <p:spPr>
          <a:xfrm>
            <a:off x="5213400" y="6528115"/>
            <a:ext cx="5559961" cy="234130"/>
          </a:xfrm>
          <a:prstGeom prst="rect">
            <a:avLst/>
          </a:prstGeom>
        </p:spPr>
        <p:txBody>
          <a:bodyPr anchor="ctr" anchorCtr="0">
            <a:noAutofit/>
          </a:bodyPr>
          <a:lstStyle>
            <a:lvl1pPr marL="9525" indent="0">
              <a:spcBef>
                <a:spcPts val="0"/>
              </a:spcBef>
              <a:buFontTx/>
              <a:buNone/>
              <a:tabLst/>
              <a:defRPr sz="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spcBef>
                <a:spcPts val="0"/>
              </a:spcBef>
              <a:buFontTx/>
              <a:buNone/>
              <a:tabLst/>
              <a:defRPr/>
            </a:lvl2pPr>
            <a:lvl3pPr marL="9525" indent="0">
              <a:spcBef>
                <a:spcPts val="0"/>
              </a:spcBef>
              <a:buFontTx/>
              <a:buNone/>
              <a:tabLst/>
              <a:defRPr/>
            </a:lvl3pPr>
            <a:lvl4pPr marL="9525" indent="0">
              <a:spcBef>
                <a:spcPts val="0"/>
              </a:spcBef>
              <a:buFontTx/>
              <a:buNone/>
              <a:tabLst/>
              <a:defRPr/>
            </a:lvl4pPr>
            <a:lvl5pPr marL="9525" indent="0">
              <a:spcBef>
                <a:spcPts val="0"/>
              </a:spcBef>
              <a:buFontTx/>
              <a:buNone/>
              <a:tabLst/>
              <a:defRPr/>
            </a:lvl5pPr>
          </a:lstStyle>
          <a:p>
            <a:pPr lvl="0"/>
            <a:r>
              <a:rPr lang="en-US"/>
              <a:t>Sources and Footnotes</a:t>
            </a:r>
          </a:p>
        </p:txBody>
      </p:sp>
      <p:sp>
        <p:nvSpPr>
          <p:cNvPr id="5" name="Text Placeholder 3">
            <a:extLst>
              <a:ext uri="{FF2B5EF4-FFF2-40B4-BE49-F238E27FC236}">
                <a16:creationId xmlns:a16="http://schemas.microsoft.com/office/drawing/2014/main" id="{52AB940D-482C-D6F2-16EC-A1EBC8C29D5D}"/>
              </a:ext>
            </a:extLst>
          </p:cNvPr>
          <p:cNvSpPr>
            <a:spLocks noGrp="1"/>
          </p:cNvSpPr>
          <p:nvPr>
            <p:ph type="body" sz="quarter" idx="12" hasCustomPrompt="1"/>
          </p:nvPr>
        </p:nvSpPr>
        <p:spPr>
          <a:xfrm>
            <a:off x="5334544" y="1011956"/>
            <a:ext cx="6612820" cy="343481"/>
          </a:xfrm>
          <a:prstGeom prst="rect">
            <a:avLst/>
          </a:prstGeom>
        </p:spPr>
        <p:txBody>
          <a:bodyPr anchor="t">
            <a:noAutofit/>
          </a:bodyPr>
          <a:lstStyle>
            <a:lvl1pPr marL="0" indent="0">
              <a:lnSpc>
                <a:spcPct val="100000"/>
              </a:lnSpc>
              <a:spcBef>
                <a:spcPts val="600"/>
              </a:spcBef>
              <a:buNone/>
              <a:defRPr sz="2000" b="0"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9" name="TextBox 8">
            <a:extLst>
              <a:ext uri="{FF2B5EF4-FFF2-40B4-BE49-F238E27FC236}">
                <a16:creationId xmlns:a16="http://schemas.microsoft.com/office/drawing/2014/main" id="{54F42EAA-DCDF-3F21-DB4C-7A3E60150681}"/>
              </a:ext>
            </a:extLst>
          </p:cNvPr>
          <p:cNvSpPr txBox="1"/>
          <p:nvPr userDrawn="1"/>
        </p:nvSpPr>
        <p:spPr>
          <a:xfrm>
            <a:off x="11474666" y="6522071"/>
            <a:ext cx="472698" cy="246221"/>
          </a:xfrm>
          <a:prstGeom prst="rect">
            <a:avLst/>
          </a:prstGeom>
          <a:noFill/>
        </p:spPr>
        <p:txBody>
          <a:bodyPr wrap="square" rtlCol="0">
            <a:spAutoFit/>
          </a:bodyPr>
          <a:lstStyle/>
          <a:p>
            <a:pPr marL="0" algn="r" defTabSz="914400" rtl="0" eaLnBrk="1" latinLnBrk="0" hangingPunct="1"/>
            <a:fld id="{3B585099-F134-ED46-ABE4-16DEC1BA94E5}" type="slidenum">
              <a:rPr lang="en-US" sz="1000" b="0" i="0" kern="120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pPr marL="0" algn="r" defTabSz="914400" rtl="0" eaLnBrk="1" latinLnBrk="0" hangingPunct="1"/>
              <a:t>‹#›</a:t>
            </a:fld>
            <a:endParaRPr lang="en-US"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EA6F50AF-98EE-8092-790C-0A5606B68F3E}"/>
              </a:ext>
            </a:extLst>
          </p:cNvPr>
          <p:cNvSpPr txBox="1"/>
          <p:nvPr userDrawn="1"/>
        </p:nvSpPr>
        <p:spPr>
          <a:xfrm>
            <a:off x="5976176" y="6583625"/>
            <a:ext cx="5439847" cy="123111"/>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800" b="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Lipocine  |  Company Confidential</a:t>
            </a:r>
          </a:p>
        </p:txBody>
      </p:sp>
      <p:pic>
        <p:nvPicPr>
          <p:cNvPr id="11" name="object 11">
            <a:extLst>
              <a:ext uri="{FF2B5EF4-FFF2-40B4-BE49-F238E27FC236}">
                <a16:creationId xmlns:a16="http://schemas.microsoft.com/office/drawing/2014/main" id="{1B7B8E5C-509B-1BF5-9F82-C890C110DE5F}"/>
              </a:ext>
            </a:extLst>
          </p:cNvPr>
          <p:cNvPicPr/>
          <p:nvPr userDrawn="1"/>
        </p:nvPicPr>
        <p:blipFill>
          <a:blip r:embed="rId2" cstate="print">
            <a:lum bright="70000" contrast="-70000"/>
          </a:blip>
          <a:stretch>
            <a:fillRect/>
          </a:stretch>
        </p:blipFill>
        <p:spPr>
          <a:xfrm>
            <a:off x="369902" y="6536107"/>
            <a:ext cx="868064" cy="234130"/>
          </a:xfrm>
          <a:prstGeom prst="rect">
            <a:avLst/>
          </a:prstGeom>
        </p:spPr>
      </p:pic>
    </p:spTree>
    <p:extLst>
      <p:ext uri="{BB962C8B-B14F-4D97-AF65-F5344CB8AC3E}">
        <p14:creationId xmlns:p14="http://schemas.microsoft.com/office/powerpoint/2010/main" val="32030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Google Shape;484;p21">
            <a:extLst>
              <a:ext uri="{FF2B5EF4-FFF2-40B4-BE49-F238E27FC236}">
                <a16:creationId xmlns:a16="http://schemas.microsoft.com/office/drawing/2014/main" id="{BA0B9A01-1362-2F7D-3CC1-1BED9F946C8B}"/>
              </a:ext>
            </a:extLst>
          </p:cNvPr>
          <p:cNvSpPr/>
          <p:nvPr userDrawn="1"/>
        </p:nvSpPr>
        <p:spPr>
          <a:xfrm>
            <a:off x="0" y="-4812"/>
            <a:ext cx="4331970" cy="6867624"/>
          </a:xfrm>
          <a:prstGeom prst="rect">
            <a:avLst/>
          </a:prstGeom>
          <a:solidFill>
            <a:srgbClr val="27CED7">
              <a:alpha val="5019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26806D98-EF9B-4C41-961D-C479B78E18C3}"/>
              </a:ext>
            </a:extLst>
          </p:cNvPr>
          <p:cNvSpPr>
            <a:spLocks noGrp="1"/>
          </p:cNvSpPr>
          <p:nvPr>
            <p:ph type="title"/>
          </p:nvPr>
        </p:nvSpPr>
        <p:spPr>
          <a:xfrm>
            <a:off x="4617720" y="563333"/>
            <a:ext cx="7212330" cy="420838"/>
          </a:xfrm>
          <a:prstGeom prst="rect">
            <a:avLst/>
          </a:prstGeom>
        </p:spPr>
        <p:txBody>
          <a:bodyPr anchor="t">
            <a:noAutofit/>
          </a:bodyPr>
          <a:lstStyle>
            <a:lvl1pPr>
              <a:defRPr sz="26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0FCBE1-0F59-4948-A84E-C6F747203102}"/>
              </a:ext>
            </a:extLst>
          </p:cNvPr>
          <p:cNvSpPr>
            <a:spLocks noGrp="1"/>
          </p:cNvSpPr>
          <p:nvPr>
            <p:ph idx="1"/>
          </p:nvPr>
        </p:nvSpPr>
        <p:spPr>
          <a:xfrm>
            <a:off x="4617720" y="1445145"/>
            <a:ext cx="7210842" cy="4615952"/>
          </a:xfrm>
          <a:prstGeom prst="rect">
            <a:avLst/>
          </a:prstGeom>
        </p:spPr>
        <p:txBody>
          <a:bodyPr/>
          <a:lstStyle>
            <a:lvl1pPr>
              <a:defRPr sz="20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C9649A1-1C51-2E45-888B-C0621162F1DC}"/>
              </a:ext>
            </a:extLst>
          </p:cNvPr>
          <p:cNvSpPr>
            <a:spLocks noGrp="1"/>
          </p:cNvSpPr>
          <p:nvPr>
            <p:ph type="body" sz="quarter" idx="10" hasCustomPrompt="1"/>
          </p:nvPr>
        </p:nvSpPr>
        <p:spPr>
          <a:xfrm>
            <a:off x="4617720" y="6506697"/>
            <a:ext cx="5559961" cy="234130"/>
          </a:xfrm>
          <a:prstGeom prst="rect">
            <a:avLst/>
          </a:prstGeom>
        </p:spPr>
        <p:txBody>
          <a:bodyPr anchor="ctr" anchorCtr="0">
            <a:noAutofit/>
          </a:bodyPr>
          <a:lstStyle>
            <a:lvl1pPr marL="9525" indent="0">
              <a:spcBef>
                <a:spcPts val="0"/>
              </a:spcBef>
              <a:buFontTx/>
              <a:buNone/>
              <a:tabLst/>
              <a:defRPr sz="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spcBef>
                <a:spcPts val="0"/>
              </a:spcBef>
              <a:buFontTx/>
              <a:buNone/>
              <a:tabLst/>
              <a:defRPr/>
            </a:lvl2pPr>
            <a:lvl3pPr marL="9525" indent="0">
              <a:spcBef>
                <a:spcPts val="0"/>
              </a:spcBef>
              <a:buFontTx/>
              <a:buNone/>
              <a:tabLst/>
              <a:defRPr/>
            </a:lvl3pPr>
            <a:lvl4pPr marL="9525" indent="0">
              <a:spcBef>
                <a:spcPts val="0"/>
              </a:spcBef>
              <a:buFontTx/>
              <a:buNone/>
              <a:tabLst/>
              <a:defRPr/>
            </a:lvl4pPr>
            <a:lvl5pPr marL="9525" indent="0">
              <a:spcBef>
                <a:spcPts val="0"/>
              </a:spcBef>
              <a:buFontTx/>
              <a:buNone/>
              <a:tabLst/>
              <a:defRPr/>
            </a:lvl5pPr>
          </a:lstStyle>
          <a:p>
            <a:pPr lvl="0"/>
            <a:r>
              <a:rPr lang="en-US"/>
              <a:t>Sources and Footnotes</a:t>
            </a:r>
          </a:p>
        </p:txBody>
      </p:sp>
      <p:sp>
        <p:nvSpPr>
          <p:cNvPr id="5" name="Text Placeholder 3">
            <a:extLst>
              <a:ext uri="{FF2B5EF4-FFF2-40B4-BE49-F238E27FC236}">
                <a16:creationId xmlns:a16="http://schemas.microsoft.com/office/drawing/2014/main" id="{52AB940D-482C-D6F2-16EC-A1EBC8C29D5D}"/>
              </a:ext>
            </a:extLst>
          </p:cNvPr>
          <p:cNvSpPr>
            <a:spLocks noGrp="1"/>
          </p:cNvSpPr>
          <p:nvPr>
            <p:ph type="body" sz="quarter" idx="12" hasCustomPrompt="1"/>
          </p:nvPr>
        </p:nvSpPr>
        <p:spPr>
          <a:xfrm>
            <a:off x="4613647" y="996582"/>
            <a:ext cx="7214915" cy="343481"/>
          </a:xfrm>
          <a:prstGeom prst="rect">
            <a:avLst/>
          </a:prstGeom>
        </p:spPr>
        <p:txBody>
          <a:bodyPr anchor="t">
            <a:noAutofit/>
          </a:bodyPr>
          <a:lstStyle>
            <a:lvl1pPr marL="0" indent="0">
              <a:lnSpc>
                <a:spcPct val="100000"/>
              </a:lnSpc>
              <a:spcBef>
                <a:spcPts val="600"/>
              </a:spcBef>
              <a:buNone/>
              <a:defRPr sz="2000" b="0" i="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9" name="TextBox 8">
            <a:extLst>
              <a:ext uri="{FF2B5EF4-FFF2-40B4-BE49-F238E27FC236}">
                <a16:creationId xmlns:a16="http://schemas.microsoft.com/office/drawing/2014/main" id="{54F42EAA-DCDF-3F21-DB4C-7A3E60150681}"/>
              </a:ext>
            </a:extLst>
          </p:cNvPr>
          <p:cNvSpPr txBox="1"/>
          <p:nvPr userDrawn="1"/>
        </p:nvSpPr>
        <p:spPr>
          <a:xfrm>
            <a:off x="11474666" y="6522071"/>
            <a:ext cx="472698" cy="246221"/>
          </a:xfrm>
          <a:prstGeom prst="rect">
            <a:avLst/>
          </a:prstGeom>
          <a:noFill/>
        </p:spPr>
        <p:txBody>
          <a:bodyPr wrap="square" rtlCol="0">
            <a:spAutoFit/>
          </a:bodyPr>
          <a:lstStyle/>
          <a:p>
            <a:pPr marL="0" algn="r" defTabSz="914400" rtl="0" eaLnBrk="1" latinLnBrk="0" hangingPunct="1"/>
            <a:fld id="{3B585099-F134-ED46-ABE4-16DEC1BA94E5}" type="slidenum">
              <a:rPr lang="en-US" sz="1000" b="0" i="0" kern="120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pPr marL="0" algn="r" defTabSz="914400" rtl="0" eaLnBrk="1" latinLnBrk="0" hangingPunct="1"/>
              <a:t>‹#›</a:t>
            </a:fld>
            <a:endParaRPr lang="en-US"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EA6F50AF-98EE-8092-790C-0A5606B68F3E}"/>
              </a:ext>
            </a:extLst>
          </p:cNvPr>
          <p:cNvSpPr txBox="1"/>
          <p:nvPr userDrawn="1"/>
        </p:nvSpPr>
        <p:spPr>
          <a:xfrm>
            <a:off x="5976176" y="6583625"/>
            <a:ext cx="5439847" cy="123111"/>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800" b="0">
                <a:solidFill>
                  <a:schemeClr val="tx1"/>
                </a:solidFill>
                <a:latin typeface="Avenir Book" panose="02000503020000020003" pitchFamily="2" charset="0"/>
                <a:ea typeface="Helvetica Neue" panose="02000503000000020004" pitchFamily="2" charset="0"/>
                <a:cs typeface="Helvetica Neue" panose="02000503000000020004" pitchFamily="2" charset="0"/>
              </a:rPr>
              <a:t>Lipocine  |  Company Confidential</a:t>
            </a:r>
          </a:p>
        </p:txBody>
      </p:sp>
      <p:pic>
        <p:nvPicPr>
          <p:cNvPr id="7" name="object 11">
            <a:extLst>
              <a:ext uri="{FF2B5EF4-FFF2-40B4-BE49-F238E27FC236}">
                <a16:creationId xmlns:a16="http://schemas.microsoft.com/office/drawing/2014/main" id="{7B7679F3-7BB1-3820-2D7C-94ED6B291233}"/>
              </a:ext>
            </a:extLst>
          </p:cNvPr>
          <p:cNvPicPr/>
          <p:nvPr userDrawn="1"/>
        </p:nvPicPr>
        <p:blipFill>
          <a:blip r:embed="rId2" cstate="print">
            <a:duotone>
              <a:schemeClr val="accent1">
                <a:shade val="45000"/>
                <a:satMod val="135000"/>
              </a:schemeClr>
              <a:prstClr val="white"/>
            </a:duotone>
          </a:blip>
          <a:stretch>
            <a:fillRect/>
          </a:stretch>
        </p:blipFill>
        <p:spPr>
          <a:xfrm>
            <a:off x="369902" y="6536107"/>
            <a:ext cx="868064" cy="234130"/>
          </a:xfrm>
          <a:prstGeom prst="rect">
            <a:avLst/>
          </a:prstGeom>
        </p:spPr>
      </p:pic>
    </p:spTree>
    <p:extLst>
      <p:ext uri="{BB962C8B-B14F-4D97-AF65-F5344CB8AC3E}">
        <p14:creationId xmlns:p14="http://schemas.microsoft.com/office/powerpoint/2010/main" val="404153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403469"/>
            <a:ext cx="64509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388358" y="6431904"/>
            <a:ext cx="5543894" cy="299173"/>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8161020" y="0"/>
            <a:ext cx="4030980" cy="6862512"/>
          </a:xfrm>
          <a:prstGeom prst="rect">
            <a:avLst/>
          </a:prstGeom>
          <a:solidFill>
            <a:srgbClr val="F3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tx1">
                    <a:lumMod val="75000"/>
                    <a:lumOff val="25000"/>
                  </a:schemeClr>
                </a:solidFill>
                <a:latin typeface="Avenir Book" panose="02000503020000020003" pitchFamily="2" charset="0"/>
              </a:rPr>
              <a:t>‹#›</a:t>
            </a:fld>
            <a:endParaRPr lang="en-US" sz="900" b="1">
              <a:solidFill>
                <a:schemeClr val="tx1">
                  <a:lumMod val="75000"/>
                  <a:lumOff val="25000"/>
                </a:schemeClr>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7196412" y="6537022"/>
            <a:ext cx="4334007" cy="161583"/>
          </a:xfrm>
          <a:prstGeom prst="rect">
            <a:avLst/>
          </a:prstGeom>
          <a:noFill/>
        </p:spPr>
        <p:txBody>
          <a:bodyPr wrap="square" lIns="0" tIns="0" rIns="0" bIns="0" rtlCol="0" anchor="ctr" anchorCtr="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0">
                <a:solidFill>
                  <a:schemeClr val="tx1">
                    <a:lumMod val="75000"/>
                    <a:lumOff val="25000"/>
                  </a:schemeClr>
                </a:solidFill>
                <a:latin typeface="Avenir Book" panose="02000503020000020003" pitchFamily="2" charset="0"/>
                <a:ea typeface="Helvetica Neue" panose="02000503000000020004" pitchFamily="2" charset="0"/>
                <a:cs typeface="Helvetica Neue" panose="02000503000000020004" pitchFamily="2" charset="0"/>
              </a:rPr>
              <a:t>Lipocine Overview  |  April  2023</a:t>
            </a:r>
          </a:p>
        </p:txBody>
      </p:sp>
      <p:pic>
        <p:nvPicPr>
          <p:cNvPr id="10" name="Picture 9" descr="A picture containing drawing, clock&#10;&#10;Description automatically generated">
            <a:extLst>
              <a:ext uri="{FF2B5EF4-FFF2-40B4-BE49-F238E27FC236}">
                <a16:creationId xmlns:a16="http://schemas.microsoft.com/office/drawing/2014/main" id="{8A2B3108-CF26-47B8-B594-08F1CDFFA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071" y="6497528"/>
            <a:ext cx="822086" cy="238467"/>
          </a:xfrm>
          <a:prstGeom prst="rect">
            <a:avLst/>
          </a:prstGeom>
        </p:spPr>
      </p:pic>
      <p:sp>
        <p:nvSpPr>
          <p:cNvPr id="12" name="Title 1">
            <a:extLst>
              <a:ext uri="{FF2B5EF4-FFF2-40B4-BE49-F238E27FC236}">
                <a16:creationId xmlns:a16="http://schemas.microsoft.com/office/drawing/2014/main" id="{AC9E4C90-E99B-6AD8-E8A0-0866033490F3}"/>
              </a:ext>
            </a:extLst>
          </p:cNvPr>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13" name="Text Placeholder 7">
            <a:extLst>
              <a:ext uri="{FF2B5EF4-FFF2-40B4-BE49-F238E27FC236}">
                <a16:creationId xmlns:a16="http://schemas.microsoft.com/office/drawing/2014/main" id="{5749B3C1-779C-98F6-74CA-590EF155C3A0}"/>
              </a:ext>
            </a:extLst>
          </p:cNvPr>
          <p:cNvSpPr>
            <a:spLocks noGrp="1"/>
          </p:cNvSpPr>
          <p:nvPr>
            <p:ph type="body" sz="quarter" idx="13"/>
          </p:nvPr>
        </p:nvSpPr>
        <p:spPr>
          <a:xfrm>
            <a:off x="293836" y="902585"/>
            <a:ext cx="11459210" cy="447794"/>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4702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836" y="435933"/>
            <a:ext cx="11469370" cy="496559"/>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September 2022</a:t>
            </a:r>
            <a:endParaRPr lang="en-US"/>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293836" y="902585"/>
            <a:ext cx="11459210" cy="359171"/>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346710" y="6029337"/>
            <a:ext cx="10573538"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967B4C28-8E6A-9108-FAF5-F6A352257DDA}"/>
              </a:ext>
            </a:extLst>
          </p:cNvPr>
          <p:cNvSpPr/>
          <p:nvPr userDrawn="1"/>
        </p:nvSpPr>
        <p:spPr>
          <a:xfrm>
            <a:off x="0" y="6361245"/>
            <a:ext cx="12201939" cy="496559"/>
          </a:xfrm>
          <a:prstGeom prst="rect">
            <a:avLst/>
          </a:prstGeom>
          <a:gradFill flip="none" rotWithShape="1">
            <a:gsLst>
              <a:gs pos="8000">
                <a:schemeClr val="accent1">
                  <a:lumMod val="20000"/>
                  <a:lumOff val="80000"/>
                </a:schemeClr>
              </a:gs>
              <a:gs pos="46000">
                <a:schemeClr val="accent1"/>
              </a:gs>
              <a:gs pos="99000">
                <a:schemeClr val="accent3"/>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FA77C0-4DA1-52B5-8A1D-CC5812DC5483}"/>
              </a:ext>
            </a:extLst>
          </p:cNvPr>
          <p:cNvSpPr txBox="1"/>
          <p:nvPr userDrawn="1"/>
        </p:nvSpPr>
        <p:spPr>
          <a:xfrm>
            <a:off x="11611196" y="6505910"/>
            <a:ext cx="325730" cy="230832"/>
          </a:xfrm>
          <a:prstGeom prst="rect">
            <a:avLst/>
          </a:prstGeom>
          <a:noFill/>
        </p:spPr>
        <p:txBody>
          <a:bodyPr wrap="none" rtlCol="0" anchor="ctr" anchorCtr="0">
            <a:spAutoFit/>
          </a:bodyPr>
          <a:lstStyle/>
          <a:p>
            <a:fld id="{C24ED7F5-0699-4A52-94E8-A1B69988AE5E}" type="slidenum">
              <a:rPr lang="en-US" sz="900" b="1" smtClean="0">
                <a:solidFill>
                  <a:schemeClr val="bg1"/>
                </a:solidFill>
                <a:latin typeface="Avenir Book" panose="02000503020000020003" pitchFamily="2" charset="0"/>
              </a:rPr>
              <a:t>‹#›</a:t>
            </a:fld>
            <a:endParaRPr lang="en-US" sz="900" b="1">
              <a:solidFill>
                <a:schemeClr val="bg1"/>
              </a:solidFill>
              <a:latin typeface="Avenir Book" panose="02000503020000020003" pitchFamily="2" charset="0"/>
            </a:endParaRPr>
          </a:p>
        </p:txBody>
      </p:sp>
      <p:sp>
        <p:nvSpPr>
          <p:cNvPr id="11" name="TextBox 10">
            <a:extLst>
              <a:ext uri="{FF2B5EF4-FFF2-40B4-BE49-F238E27FC236}">
                <a16:creationId xmlns:a16="http://schemas.microsoft.com/office/drawing/2014/main" id="{1F23C6E6-0C2E-0A1D-EAC0-0EF03B9B5BC3}"/>
              </a:ext>
            </a:extLst>
          </p:cNvPr>
          <p:cNvSpPr txBox="1"/>
          <p:nvPr userDrawn="1"/>
        </p:nvSpPr>
        <p:spPr>
          <a:xfrm>
            <a:off x="6654032" y="6563619"/>
            <a:ext cx="4858015" cy="123111"/>
          </a:xfrm>
          <a:prstGeom prst="rect">
            <a:avLst/>
          </a:prstGeom>
          <a:noFill/>
        </p:spPr>
        <p:txBody>
          <a:bodyPr wrap="square" lIns="0" tIns="0" rIns="0" bIns="0" rtlCol="0" anchor="ctr" anchorCtr="0">
            <a:spAutoFit/>
          </a:bodyPr>
          <a:lstStyle/>
          <a:p>
            <a:pPr algn="r" fontAlgn="base">
              <a:spcBef>
                <a:spcPts val="300"/>
              </a:spcBef>
            </a:pPr>
            <a:r>
              <a:rPr lang="en-US" sz="8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H.C. Wainwright 4th Annual Neuropsychiatry Conference June 26, 2023</a:t>
            </a:r>
          </a:p>
        </p:txBody>
      </p:sp>
      <p:pic>
        <p:nvPicPr>
          <p:cNvPr id="12" name="Picture 11" descr="A picture containing drawing, clock&#10;&#10;Description automatically generated">
            <a:extLst>
              <a:ext uri="{FF2B5EF4-FFF2-40B4-BE49-F238E27FC236}">
                <a16:creationId xmlns:a16="http://schemas.microsoft.com/office/drawing/2014/main" id="{84BCC16E-F991-FB7E-F6A2-89C0D4C12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667" y="6506007"/>
            <a:ext cx="822086" cy="238467"/>
          </a:xfrm>
          <a:prstGeom prst="rect">
            <a:avLst/>
          </a:prstGeom>
        </p:spPr>
      </p:pic>
    </p:spTree>
    <p:extLst>
      <p:ext uri="{BB962C8B-B14F-4D97-AF65-F5344CB8AC3E}">
        <p14:creationId xmlns:p14="http://schemas.microsoft.com/office/powerpoint/2010/main" val="243448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D2B5-B256-3F4B-BCC2-072AAFE84FF1}"/>
              </a:ext>
            </a:extLst>
          </p:cNvPr>
          <p:cNvSpPr/>
          <p:nvPr userDrawn="1"/>
        </p:nvSpPr>
        <p:spPr>
          <a:xfrm>
            <a:off x="-10160" y="10160"/>
            <a:ext cx="12192000" cy="68816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a:extLst>
              <a:ext uri="{FF2B5EF4-FFF2-40B4-BE49-F238E27FC236}">
                <a16:creationId xmlns:a16="http://schemas.microsoft.com/office/drawing/2014/main" id="{DECEBCB8-C419-6032-720F-BADAEB96F44E}"/>
              </a:ext>
            </a:extLst>
          </p:cNvPr>
          <p:cNvSpPr>
            <a:spLocks noGrp="1"/>
          </p:cNvSpPr>
          <p:nvPr>
            <p:ph type="ftr" sz="quarter" idx="10"/>
          </p:nvPr>
        </p:nvSpPr>
        <p:spPr>
          <a:xfrm>
            <a:off x="1473200" y="6298423"/>
            <a:ext cx="7233920" cy="365125"/>
          </a:xfrm>
        </p:spPr>
        <p:txBody>
          <a:bodyPr/>
          <a:lstStyle>
            <a:lvl1pPr algn="r">
              <a:defRPr/>
            </a:lvl1pPr>
          </a:lstStyle>
          <a:p>
            <a:r>
              <a:rPr lang="en-US">
                <a:solidFill>
                  <a:srgbClr val="444444"/>
                </a:solidFill>
                <a:latin typeface="Montserrat" panose="00000500000000000000" pitchFamily="2" charset="0"/>
              </a:rPr>
              <a:t>For more information, please visit </a:t>
            </a:r>
            <a:r>
              <a:rPr lang="en-US">
                <a:solidFill>
                  <a:srgbClr val="0F2E4C"/>
                </a:solidFill>
                <a:latin typeface="Montserrat" panose="00000500000000000000" pitchFamily="2" charset="0"/>
                <a:hlinkClick r:id="rId2"/>
              </a:rPr>
              <a:t>www.lipocine.com</a:t>
            </a:r>
            <a:endParaRPr lang="en-US"/>
          </a:p>
        </p:txBody>
      </p:sp>
      <p:sp>
        <p:nvSpPr>
          <p:cNvPr id="3" name="Slide Number Placeholder 2">
            <a:extLst>
              <a:ext uri="{FF2B5EF4-FFF2-40B4-BE49-F238E27FC236}">
                <a16:creationId xmlns:a16="http://schemas.microsoft.com/office/drawing/2014/main" id="{B78813B9-90A1-47CE-2074-0655793EF0F5}"/>
              </a:ext>
            </a:extLst>
          </p:cNvPr>
          <p:cNvSpPr>
            <a:spLocks noGrp="1"/>
          </p:cNvSpPr>
          <p:nvPr>
            <p:ph type="sldNum" sz="quarter" idx="11"/>
          </p:nvPr>
        </p:nvSpPr>
        <p:spPr/>
        <p:txBody>
          <a:bodyPr/>
          <a:lstStyle/>
          <a:p>
            <a:r>
              <a:rPr lang="en-US">
                <a:solidFill>
                  <a:schemeClr val="bg1">
                    <a:lumMod val="65000"/>
                  </a:schemeClr>
                </a:solidFill>
              </a:rPr>
              <a:t>I   </a:t>
            </a:r>
            <a:fld id="{A537009C-0FC1-4349-9AD2-6167CB7EA585}" type="slidenum">
              <a:rPr lang="en-US" smtClean="0"/>
              <a:pPr/>
              <a:t>‹#›</a:t>
            </a:fld>
            <a:endParaRPr lang="en-US"/>
          </a:p>
        </p:txBody>
      </p:sp>
    </p:spTree>
    <p:extLst>
      <p:ext uri="{BB962C8B-B14F-4D97-AF65-F5344CB8AC3E}">
        <p14:creationId xmlns:p14="http://schemas.microsoft.com/office/powerpoint/2010/main" val="135486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070" y="213610"/>
            <a:ext cx="11469370" cy="639762"/>
          </a:xfrm>
        </p:spPr>
        <p:txBody>
          <a:bodyPr anchor="b"/>
          <a:lstStyle>
            <a:lvl1pPr>
              <a:defRPr sz="2600"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083040" y="6350966"/>
            <a:ext cx="2844800" cy="365125"/>
          </a:xfrm>
          <a:prstGeom prst="rect">
            <a:avLst/>
          </a:prstGeom>
        </p:spPr>
        <p:txBody>
          <a:bodyPr/>
          <a:lstStyle>
            <a:lvl1pPr>
              <a:defRPr sz="1200"/>
            </a:lvl1pPr>
          </a:lstStyle>
          <a:p>
            <a:fld id="{48ADC45E-CA73-4016-82C7-7E55371FE4A7}" type="slidenum">
              <a:rPr lang="en-US" smtClean="0"/>
              <a:pPr/>
              <a:t>‹#›</a:t>
            </a:fld>
            <a:endParaRPr lang="en-US"/>
          </a:p>
        </p:txBody>
      </p:sp>
      <p:sp>
        <p:nvSpPr>
          <p:cNvPr id="7" name="Slide Number Placeholder 9">
            <a:extLst>
              <a:ext uri="{FF2B5EF4-FFF2-40B4-BE49-F238E27FC236}">
                <a16:creationId xmlns:a16="http://schemas.microsoft.com/office/drawing/2014/main" id="{2C76B822-2424-FF45-8D4B-36C33C85CA49}"/>
              </a:ext>
            </a:extLst>
          </p:cNvPr>
          <p:cNvSpPr txBox="1">
            <a:spLocks/>
          </p:cNvSpPr>
          <p:nvPr userDrawn="1"/>
        </p:nvSpPr>
        <p:spPr>
          <a:xfrm>
            <a:off x="6326155" y="6365953"/>
            <a:ext cx="527656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effectLst/>
                <a:latin typeface="Arial" panose="020B0604020202020204" pitchFamily="34" charset="0"/>
                <a:ea typeface="Helvetica Neue" panose="02000503000000020004" pitchFamily="2" charset="0"/>
                <a:cs typeface="Helvetica Neue" panose="02000503000000020004" pitchFamily="2" charset="0"/>
              </a:rPr>
              <a:t>		Corporate Presentation January 2023</a:t>
            </a:r>
            <a:endParaRPr lang="en-US"/>
          </a:p>
        </p:txBody>
      </p:sp>
      <p:sp>
        <p:nvSpPr>
          <p:cNvPr id="8" name="Text Placeholder 7">
            <a:extLst>
              <a:ext uri="{FF2B5EF4-FFF2-40B4-BE49-F238E27FC236}">
                <a16:creationId xmlns:a16="http://schemas.microsoft.com/office/drawing/2014/main" id="{3F43A4E5-43BB-0B42-B117-BBD192E628C0}"/>
              </a:ext>
            </a:extLst>
          </p:cNvPr>
          <p:cNvSpPr>
            <a:spLocks noGrp="1"/>
          </p:cNvSpPr>
          <p:nvPr>
            <p:ph type="body" sz="quarter" idx="13"/>
          </p:nvPr>
        </p:nvSpPr>
        <p:spPr>
          <a:xfrm>
            <a:off x="316230" y="832019"/>
            <a:ext cx="11459210" cy="447794"/>
          </a:xfrm>
        </p:spPr>
        <p:txBody>
          <a:bodyPr/>
          <a:lstStyle>
            <a:lvl1pPr marL="0" indent="0">
              <a:buNone/>
              <a:defRPr b="1">
                <a:solidFill>
                  <a:srgbClr val="4F81B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Content Placeholder 7">
            <a:extLst>
              <a:ext uri="{FF2B5EF4-FFF2-40B4-BE49-F238E27FC236}">
                <a16:creationId xmlns:a16="http://schemas.microsoft.com/office/drawing/2014/main" id="{285FC304-B63E-7D49-9780-0D19EE19BEEF}"/>
              </a:ext>
            </a:extLst>
          </p:cNvPr>
          <p:cNvSpPr>
            <a:spLocks noGrp="1"/>
          </p:cNvSpPr>
          <p:nvPr>
            <p:ph sz="quarter" idx="10"/>
          </p:nvPr>
        </p:nvSpPr>
        <p:spPr>
          <a:xfrm>
            <a:off x="1668780" y="5982522"/>
            <a:ext cx="8016240" cy="266700"/>
          </a:xfrm>
          <a:prstGeom prst="rect">
            <a:avLst/>
          </a:prstGeom>
        </p:spPr>
        <p:txBody>
          <a:bodyPr anchor="b">
            <a:noAutofit/>
          </a:bodyPr>
          <a:lstStyle>
            <a:lvl1pPr marL="0" indent="0" algn="l">
              <a:buFontTx/>
              <a:buNone/>
              <a:defRPr sz="8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r">
              <a:buFontTx/>
              <a:buNone/>
              <a:defRPr sz="1200">
                <a:solidFill>
                  <a:schemeClr val="tx1">
                    <a:lumMod val="50000"/>
                    <a:lumOff val="50000"/>
                  </a:schemeClr>
                </a:solidFill>
              </a:defRPr>
            </a:lvl2pPr>
            <a:lvl3pPr marL="914400" indent="0" algn="r">
              <a:buFontTx/>
              <a:buNone/>
              <a:defRPr sz="1200">
                <a:solidFill>
                  <a:schemeClr val="tx1">
                    <a:lumMod val="50000"/>
                    <a:lumOff val="50000"/>
                  </a:schemeClr>
                </a:solidFill>
              </a:defRPr>
            </a:lvl3pPr>
            <a:lvl4pPr marL="1371600" indent="0" algn="r">
              <a:buFontTx/>
              <a:buNone/>
              <a:defRPr sz="1200">
                <a:solidFill>
                  <a:schemeClr val="tx1">
                    <a:lumMod val="50000"/>
                    <a:lumOff val="50000"/>
                  </a:schemeClr>
                </a:solidFill>
              </a:defRPr>
            </a:lvl4pPr>
            <a:lvl5pPr marL="1828800" indent="0" algn="r">
              <a:buFontTx/>
              <a:buNone/>
              <a:defRPr sz="1200">
                <a:solidFill>
                  <a:schemeClr val="tx1">
                    <a:lumMod val="50000"/>
                    <a:lumOff val="50000"/>
                  </a:schemeClr>
                </a:solidFill>
              </a:defRPr>
            </a:lvl5pPr>
          </a:lstStyle>
          <a:p>
            <a:pPr lvl="0"/>
            <a:r>
              <a:rPr lang="en-US"/>
              <a:t>Edit Master text styles</a:t>
            </a:r>
          </a:p>
        </p:txBody>
      </p:sp>
      <p:sp>
        <p:nvSpPr>
          <p:cNvPr id="4" name="Rectangle 3">
            <a:extLst>
              <a:ext uri="{FF2B5EF4-FFF2-40B4-BE49-F238E27FC236}">
                <a16:creationId xmlns:a16="http://schemas.microsoft.com/office/drawing/2014/main" id="{7FA7B5A9-B9AA-2CB7-9ECF-B16A6C2F7362}"/>
              </a:ext>
            </a:extLst>
          </p:cNvPr>
          <p:cNvSpPr/>
          <p:nvPr userDrawn="1"/>
        </p:nvSpPr>
        <p:spPr>
          <a:xfrm flipV="1">
            <a:off x="0" y="6775398"/>
            <a:ext cx="12192000" cy="116374"/>
          </a:xfrm>
          <a:prstGeom prst="rect">
            <a:avLst/>
          </a:prstGeom>
          <a:solidFill>
            <a:srgbClr val="76D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009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1018" y="6962029"/>
            <a:ext cx="1262169" cy="435667"/>
          </a:xfrm>
          <a:prstGeom prst="rect">
            <a:avLst/>
          </a:prstGeom>
        </p:spPr>
        <p:txBody>
          <a:bodyPr vert="horz" lIns="91440" tIns="45720" rIns="91440" bIns="45720" rtlCol="0" anchor="ctr"/>
          <a:lstStyle>
            <a:lvl1pPr algn="l">
              <a:defRPr sz="1067">
                <a:solidFill>
                  <a:schemeClr val="accent1"/>
                </a:solidFill>
              </a:defRPr>
            </a:lvl1pPr>
          </a:lstStyle>
          <a:p>
            <a:r>
              <a:rPr lang="en-US"/>
              <a:t>Confidential</a:t>
            </a:r>
          </a:p>
        </p:txBody>
      </p:sp>
      <p:sp>
        <p:nvSpPr>
          <p:cNvPr id="4" name="Date Placeholder 3">
            <a:extLst>
              <a:ext uri="{FF2B5EF4-FFF2-40B4-BE49-F238E27FC236}">
                <a16:creationId xmlns:a16="http://schemas.microsoft.com/office/drawing/2014/main" id="{9E5ED0C0-9ADA-8649-BD97-78344F4DFFFA}"/>
              </a:ext>
            </a:extLst>
          </p:cNvPr>
          <p:cNvSpPr>
            <a:spLocks noGrp="1"/>
          </p:cNvSpPr>
          <p:nvPr>
            <p:ph type="dt" sz="half" idx="2"/>
          </p:nvPr>
        </p:nvSpPr>
        <p:spPr>
          <a:xfrm>
            <a:off x="1803186" y="6996771"/>
            <a:ext cx="1413863" cy="366183"/>
          </a:xfrm>
          <a:prstGeom prst="rect">
            <a:avLst/>
          </a:prstGeom>
        </p:spPr>
        <p:txBody>
          <a:bodyPr vert="horz" lIns="91440" tIns="45720" rIns="91440" bIns="45720" rtlCol="0" anchor="ctr"/>
          <a:lstStyle>
            <a:lvl1pPr>
              <a:defRPr lang="en-US" sz="1067" smtClean="0">
                <a:solidFill>
                  <a:schemeClr val="accent1"/>
                </a:solidFill>
              </a:defRPr>
            </a:lvl1pPr>
          </a:lstStyle>
          <a:p>
            <a:r>
              <a:rPr lang="en-US"/>
              <a:t>01-Nov-2022</a:t>
            </a:r>
          </a:p>
        </p:txBody>
      </p:sp>
    </p:spTree>
    <p:extLst>
      <p:ext uri="{BB962C8B-B14F-4D97-AF65-F5344CB8AC3E}">
        <p14:creationId xmlns:p14="http://schemas.microsoft.com/office/powerpoint/2010/main" val="451872211"/>
      </p:ext>
    </p:extLst>
  </p:cSld>
  <p:clrMap bg1="lt1" tx1="dk1" bg2="lt2" tx2="dk2" accent1="accent1" accent2="accent2" accent3="accent3" accent4="accent4" accent5="accent5" accent6="accent6" hlink="hlink" folHlink="folHlink"/>
  <p:sldLayoutIdLst>
    <p:sldLayoutId id="2147483657" r:id="rId1"/>
    <p:sldLayoutId id="2147483757" r:id="rId2"/>
    <p:sldLayoutId id="2147483781" r:id="rId3"/>
    <p:sldLayoutId id="2147483782" r:id="rId4"/>
    <p:sldLayoutId id="2147483814" r:id="rId5"/>
    <p:sldLayoutId id="2147483815" r:id="rId6"/>
    <p:sldLayoutId id="2147483816" r:id="rId7"/>
    <p:sldLayoutId id="2147483817" r:id="rId8"/>
    <p:sldLayoutId id="2147483819" r:id="rId9"/>
  </p:sldLayoutIdLst>
  <p:hf sldNum="0" hdr="0" ftr="0" dt="0"/>
  <p:txStyles>
    <p:titleStyle>
      <a:lvl1pPr algn="l" defTabSz="609585" rtl="0" eaLnBrk="1" latinLnBrk="0" hangingPunct="1">
        <a:spcBef>
          <a:spcPct val="0"/>
        </a:spcBef>
        <a:buNone/>
        <a:defRPr sz="2400" kern="1200" spc="0" baseline="0">
          <a:solidFill>
            <a:schemeClr val="tx2"/>
          </a:solidFill>
          <a:latin typeface="+mj-lt"/>
          <a:ea typeface="+mj-ea"/>
          <a:cs typeface="+mj-cs"/>
        </a:defRPr>
      </a:lvl1pPr>
    </p:titleStyle>
    <p:bodyStyle>
      <a:lvl1pPr marL="233363" indent="-233363" algn="l" defTabSz="609585" rtl="0" eaLnBrk="1" latinLnBrk="0" hangingPunct="1">
        <a:spcBef>
          <a:spcPct val="20000"/>
        </a:spcBef>
        <a:buClr>
          <a:schemeClr val="accent3"/>
        </a:buClr>
        <a:buFont typeface="Arial"/>
        <a:buChar char="•"/>
        <a:tabLst/>
        <a:defRPr sz="1800" kern="1200">
          <a:solidFill>
            <a:schemeClr val="bg2"/>
          </a:solidFill>
          <a:latin typeface="+mn-lt"/>
          <a:ea typeface="+mn-ea"/>
          <a:cs typeface="+mn-cs"/>
        </a:defRPr>
      </a:lvl1pPr>
      <a:lvl2pPr marL="609585" indent="-309026" algn="l" defTabSz="609585" rtl="0" eaLnBrk="1" latinLnBrk="0" hangingPunct="1">
        <a:spcBef>
          <a:spcPct val="20000"/>
        </a:spcBef>
        <a:buClr>
          <a:schemeClr val="accent3"/>
        </a:buClr>
        <a:buFont typeface="Arial"/>
        <a:buChar char="–"/>
        <a:defRPr sz="1600" kern="1200">
          <a:solidFill>
            <a:schemeClr val="bg2"/>
          </a:solidFill>
          <a:latin typeface="+mn-lt"/>
          <a:ea typeface="+mn-ea"/>
          <a:cs typeface="+mn-cs"/>
        </a:defRPr>
      </a:lvl2pPr>
      <a:lvl3pPr marL="914377" indent="-304792" algn="l" defTabSz="609585" rtl="0" eaLnBrk="1" latinLnBrk="0" hangingPunct="1">
        <a:spcBef>
          <a:spcPct val="20000"/>
        </a:spcBef>
        <a:buClr>
          <a:schemeClr val="accent3"/>
        </a:buClr>
        <a:buFont typeface="Arial"/>
        <a:buChar char="•"/>
        <a:defRPr sz="1600" kern="1200">
          <a:solidFill>
            <a:schemeClr val="bg2"/>
          </a:solidFill>
          <a:latin typeface="+mn-lt"/>
          <a:ea typeface="+mn-ea"/>
          <a:cs typeface="+mn-cs"/>
        </a:defRPr>
      </a:lvl3pPr>
      <a:lvl4pPr marL="1221287" indent="-311143" algn="l" defTabSz="609585" rtl="0" eaLnBrk="1" latinLnBrk="0" hangingPunct="1">
        <a:spcBef>
          <a:spcPct val="20000"/>
        </a:spcBef>
        <a:buClr>
          <a:schemeClr val="accent3"/>
        </a:buClr>
        <a:buFont typeface="Arial"/>
        <a:buChar char="–"/>
        <a:defRPr sz="1400" kern="1200">
          <a:solidFill>
            <a:schemeClr val="bg2"/>
          </a:solidFill>
          <a:latin typeface="+mn-lt"/>
          <a:ea typeface="+mn-ea"/>
          <a:cs typeface="+mn-cs"/>
        </a:defRPr>
      </a:lvl4pPr>
      <a:lvl5pPr marL="1521846" indent="-300559" algn="l" defTabSz="609585" rtl="0" eaLnBrk="1" latinLnBrk="0" hangingPunct="1">
        <a:spcBef>
          <a:spcPct val="20000"/>
        </a:spcBef>
        <a:buClr>
          <a:schemeClr val="accent3"/>
        </a:buClr>
        <a:buFont typeface="Arial"/>
        <a:buChar char="»"/>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710" y="274570"/>
            <a:ext cx="11469370" cy="639762"/>
          </a:xfrm>
          <a:prstGeom prst="rect">
            <a:avLst/>
          </a:prstGeom>
        </p:spPr>
        <p:txBody>
          <a:bodyPr vert="horz" lIns="91440" tIns="45720" rIns="91440" bIns="45720" rtlCol="0" anchor="ctr">
            <a:noAutofit/>
          </a:bodyPr>
          <a:lstStyle/>
          <a:p>
            <a:pPr lvl="0"/>
            <a:r>
              <a:rPr lang="en-US"/>
              <a:t>Click to edit Master title style</a:t>
            </a:r>
          </a:p>
        </p:txBody>
      </p:sp>
      <p:sp>
        <p:nvSpPr>
          <p:cNvPr id="3" name="Text Placeholder 2"/>
          <p:cNvSpPr>
            <a:spLocks noGrp="1"/>
          </p:cNvSpPr>
          <p:nvPr>
            <p:ph type="body" idx="1"/>
          </p:nvPr>
        </p:nvSpPr>
        <p:spPr>
          <a:xfrm>
            <a:off x="346710" y="1403469"/>
            <a:ext cx="11469370" cy="4525963"/>
          </a:xfrm>
          <a:prstGeom prst="rect">
            <a:avLst/>
          </a:prstGeom>
        </p:spPr>
        <p:txBody>
          <a:bodyPr vert="horz" lIns="91440" tIns="45720" rIns="91440" bIns="45720" rtlCol="0">
            <a:noAutofit/>
          </a:bodyPr>
          <a:lstStyle/>
          <a:p>
            <a:pPr marL="342900" lvl="0" indent="-342900" algn="l" defTabSz="914400" rtl="0" eaLnBrk="1" latinLnBrk="0" hangingPunct="1">
              <a:spcBef>
                <a:spcPct val="20000"/>
              </a:spcBef>
              <a:buClr>
                <a:srgbClr val="186295"/>
              </a:buClr>
              <a:buFont typeface="Arial" panose="020B0604020202020204" pitchFamily="34" charset="0"/>
              <a:buChar char="•"/>
            </a:pPr>
            <a:r>
              <a:rPr lang="en-US"/>
              <a:t>Click to edit Master text styles</a:t>
            </a:r>
          </a:p>
          <a:p>
            <a:pPr marL="742950" lvl="1" indent="-285750" algn="l" defTabSz="914400" rtl="0" eaLnBrk="1" latinLnBrk="0" hangingPunct="1">
              <a:spcBef>
                <a:spcPct val="20000"/>
              </a:spcBef>
              <a:buClr>
                <a:srgbClr val="186295"/>
              </a:buClr>
              <a:buFont typeface="Arial" panose="020B0604020202020204" pitchFamily="34" charset="0"/>
              <a:buChar char="–"/>
            </a:pPr>
            <a:r>
              <a:rPr lang="en-US"/>
              <a:t>Second level</a:t>
            </a:r>
          </a:p>
          <a:p>
            <a:pPr marL="1143000" lvl="2" indent="-228600" algn="l" defTabSz="914400" rtl="0" eaLnBrk="1" latinLnBrk="0" hangingPunct="1">
              <a:spcBef>
                <a:spcPct val="20000"/>
              </a:spcBef>
              <a:buClr>
                <a:srgbClr val="186295"/>
              </a:buClr>
              <a:buFont typeface="Arial" panose="020B0604020202020204" pitchFamily="34" charset="0"/>
              <a:buChar char="•"/>
            </a:pPr>
            <a:r>
              <a:rPr lang="en-US"/>
              <a:t>Third level</a:t>
            </a:r>
          </a:p>
          <a:p>
            <a:pPr marL="1600200" lvl="3" indent="-228600" algn="l" defTabSz="914400" rtl="0" eaLnBrk="1" latinLnBrk="0" hangingPunct="1">
              <a:spcBef>
                <a:spcPct val="20000"/>
              </a:spcBef>
              <a:buClr>
                <a:srgbClr val="186295"/>
              </a:buClr>
              <a:buFont typeface="Arial" panose="020B0604020202020204" pitchFamily="34" charset="0"/>
              <a:buChar char="–"/>
            </a:pPr>
            <a:r>
              <a:rPr lang="en-US"/>
              <a:t>Fourth level</a:t>
            </a:r>
          </a:p>
          <a:p>
            <a:pPr marL="2057400" lvl="4" indent="-228600" algn="l" defTabSz="914400" rtl="0" eaLnBrk="1" latinLnBrk="0" hangingPunct="1">
              <a:spcBef>
                <a:spcPct val="20000"/>
              </a:spcBef>
              <a:buClr>
                <a:srgbClr val="186295"/>
              </a:buClr>
              <a:buFont typeface="Arial" panose="020B0604020202020204" pitchFamily="34" charset="0"/>
              <a:buChar char="»"/>
            </a:pPr>
            <a:r>
              <a:rPr lang="en-US"/>
              <a:t>Fifth level</a:t>
            </a:r>
          </a:p>
        </p:txBody>
      </p:sp>
      <p:sp>
        <p:nvSpPr>
          <p:cNvPr id="5" name="Footer Placeholder 4"/>
          <p:cNvSpPr>
            <a:spLocks noGrp="1"/>
          </p:cNvSpPr>
          <p:nvPr>
            <p:ph type="ftr" sz="quarter" idx="3"/>
          </p:nvPr>
        </p:nvSpPr>
        <p:spPr>
          <a:xfrm>
            <a:off x="1676400" y="6335553"/>
            <a:ext cx="7233920" cy="365125"/>
          </a:xfrm>
          <a:prstGeom prst="rect">
            <a:avLst/>
          </a:prstGeom>
        </p:spPr>
        <p:txBody>
          <a:bodyPr vert="horz" lIns="91440" tIns="45720" rIns="91440" bIns="45720" rtlCol="0" anchor="b"/>
          <a:lstStyle>
            <a:lvl1pPr algn="l">
              <a:defRPr sz="7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LF = liver fat</a:t>
            </a:r>
          </a:p>
        </p:txBody>
      </p:sp>
      <p:sp>
        <p:nvSpPr>
          <p:cNvPr id="10" name="Slide Number Placeholder 9"/>
          <p:cNvSpPr>
            <a:spLocks noGrp="1"/>
          </p:cNvSpPr>
          <p:nvPr>
            <p:ph type="sldNum" sz="quarter" idx="4"/>
          </p:nvPr>
        </p:nvSpPr>
        <p:spPr>
          <a:xfrm>
            <a:off x="9022080" y="6298424"/>
            <a:ext cx="2844800" cy="365125"/>
          </a:xfrm>
          <a:prstGeom prst="rect">
            <a:avLst/>
          </a:prstGeom>
        </p:spPr>
        <p:txBody>
          <a:bodyPr vert="horz" lIns="91440" tIns="45720" rIns="91440" bIns="45720" rtlCol="0" anchor="ctr"/>
          <a:lstStyle>
            <a:lvl1pPr algn="r">
              <a:defRPr sz="1200" b="1">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b="0">
                <a:solidFill>
                  <a:schemeClr val="tx1">
                    <a:lumMod val="75000"/>
                    <a:lumOff val="25000"/>
                  </a:schemeClr>
                </a:solidFill>
              </a:rPr>
              <a:t>January 2021 Corporate Presentation   </a:t>
            </a:r>
            <a:r>
              <a:rPr lang="en-US">
                <a:solidFill>
                  <a:schemeClr val="bg1">
                    <a:lumMod val="65000"/>
                  </a:schemeClr>
                </a:solidFill>
              </a:rPr>
              <a:t>I   </a:t>
            </a:r>
            <a:fld id="{A537009C-0FC1-4349-9AD2-6167CB7EA585}" type="slidenum">
              <a:rPr lang="en-US" smtClean="0"/>
              <a:pPr/>
              <a:t>‹#›</a:t>
            </a:fld>
            <a:endParaRPr lang="en-US"/>
          </a:p>
        </p:txBody>
      </p:sp>
    </p:spTree>
    <p:extLst>
      <p:ext uri="{BB962C8B-B14F-4D97-AF65-F5344CB8AC3E}">
        <p14:creationId xmlns:p14="http://schemas.microsoft.com/office/powerpoint/2010/main" val="66552319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91" r:id="rId10"/>
    <p:sldLayoutId id="2147483892" r:id="rId11"/>
  </p:sldLayoutIdLst>
  <p:hf hdr="0" ftr="0" dt="0"/>
  <p:txStyles>
    <p:title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6213" indent="-176213" algn="l" defTabSz="914400" rtl="0" eaLnBrk="1" latinLnBrk="0" hangingPunct="1">
        <a:spcBef>
          <a:spcPct val="20000"/>
        </a:spcBef>
        <a:buClr>
          <a:srgbClr val="186295"/>
        </a:buClr>
        <a:buFont typeface="Arial" panose="020B0604020202020204" pitchFamily="34" charset="0"/>
        <a:buChar char="•"/>
        <a:defRPr lang="en-US" sz="20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914400" rtl="0" eaLnBrk="1" latinLnBrk="0" hangingPunct="1">
        <a:spcBef>
          <a:spcPct val="20000"/>
        </a:spcBef>
        <a:buClr>
          <a:srgbClr val="186295"/>
        </a:buClr>
        <a:buFont typeface="Arial" panose="020B0604020202020204" pitchFamily="34" charset="0"/>
        <a:buChar char="–"/>
        <a:defRPr lang="en-US" sz="1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spcBef>
          <a:spcPct val="20000"/>
        </a:spcBef>
        <a:buClr>
          <a:srgbClr val="186295"/>
        </a:buClr>
        <a:buFont typeface="Arial" panose="020B0604020202020204" pitchFamily="34" charset="0"/>
        <a:buChar char="•"/>
        <a:defRPr lang="en-US" sz="16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710" y="274570"/>
            <a:ext cx="11469370" cy="639762"/>
          </a:xfrm>
          <a:prstGeom prst="rect">
            <a:avLst/>
          </a:prstGeom>
        </p:spPr>
        <p:txBody>
          <a:bodyPr vert="horz" lIns="91440" tIns="45720" rIns="91440" bIns="45720" rtlCol="0" anchor="ctr">
            <a:noAutofit/>
          </a:bodyPr>
          <a:lstStyle/>
          <a:p>
            <a:pPr lvl="0"/>
            <a:r>
              <a:rPr lang="en-US"/>
              <a:t>Click to edit Master title style</a:t>
            </a:r>
          </a:p>
        </p:txBody>
      </p:sp>
      <p:sp>
        <p:nvSpPr>
          <p:cNvPr id="3" name="Text Placeholder 2"/>
          <p:cNvSpPr>
            <a:spLocks noGrp="1"/>
          </p:cNvSpPr>
          <p:nvPr>
            <p:ph type="body" idx="1"/>
          </p:nvPr>
        </p:nvSpPr>
        <p:spPr>
          <a:xfrm>
            <a:off x="346710" y="1403469"/>
            <a:ext cx="11469370" cy="4525963"/>
          </a:xfrm>
          <a:prstGeom prst="rect">
            <a:avLst/>
          </a:prstGeom>
        </p:spPr>
        <p:txBody>
          <a:bodyPr vert="horz" lIns="91440" tIns="45720" rIns="91440" bIns="45720" rtlCol="0">
            <a:noAutofit/>
          </a:bodyPr>
          <a:lstStyle/>
          <a:p>
            <a:pPr marL="342900" lvl="0" indent="-342900" algn="l" defTabSz="914400" rtl="0" eaLnBrk="1" latinLnBrk="0" hangingPunct="1">
              <a:spcBef>
                <a:spcPct val="20000"/>
              </a:spcBef>
              <a:buClr>
                <a:srgbClr val="186295"/>
              </a:buClr>
              <a:buFont typeface="Arial" panose="020B0604020202020204" pitchFamily="34" charset="0"/>
              <a:buChar char="•"/>
            </a:pPr>
            <a:r>
              <a:rPr lang="en-US"/>
              <a:t>Click to edit Master text styles</a:t>
            </a:r>
          </a:p>
          <a:p>
            <a:pPr marL="742950" lvl="1" indent="-285750" algn="l" defTabSz="914400" rtl="0" eaLnBrk="1" latinLnBrk="0" hangingPunct="1">
              <a:spcBef>
                <a:spcPct val="20000"/>
              </a:spcBef>
              <a:buClr>
                <a:srgbClr val="186295"/>
              </a:buClr>
              <a:buFont typeface="Arial" panose="020B0604020202020204" pitchFamily="34" charset="0"/>
              <a:buChar char="–"/>
            </a:pPr>
            <a:r>
              <a:rPr lang="en-US"/>
              <a:t>Second level</a:t>
            </a:r>
          </a:p>
          <a:p>
            <a:pPr marL="1143000" lvl="2" indent="-228600" algn="l" defTabSz="914400" rtl="0" eaLnBrk="1" latinLnBrk="0" hangingPunct="1">
              <a:spcBef>
                <a:spcPct val="20000"/>
              </a:spcBef>
              <a:buClr>
                <a:srgbClr val="186295"/>
              </a:buClr>
              <a:buFont typeface="Arial" panose="020B0604020202020204" pitchFamily="34" charset="0"/>
              <a:buChar char="•"/>
            </a:pPr>
            <a:r>
              <a:rPr lang="en-US"/>
              <a:t>Third level</a:t>
            </a:r>
          </a:p>
          <a:p>
            <a:pPr marL="1600200" lvl="3" indent="-228600" algn="l" defTabSz="914400" rtl="0" eaLnBrk="1" latinLnBrk="0" hangingPunct="1">
              <a:spcBef>
                <a:spcPct val="20000"/>
              </a:spcBef>
              <a:buClr>
                <a:srgbClr val="186295"/>
              </a:buClr>
              <a:buFont typeface="Arial" panose="020B0604020202020204" pitchFamily="34" charset="0"/>
              <a:buChar char="–"/>
            </a:pPr>
            <a:r>
              <a:rPr lang="en-US"/>
              <a:t>Fourth level</a:t>
            </a:r>
          </a:p>
          <a:p>
            <a:pPr marL="2057400" lvl="4" indent="-228600" algn="l" defTabSz="914400" rtl="0" eaLnBrk="1" latinLnBrk="0" hangingPunct="1">
              <a:spcBef>
                <a:spcPct val="20000"/>
              </a:spcBef>
              <a:buClr>
                <a:srgbClr val="186295"/>
              </a:buClr>
              <a:buFont typeface="Arial" panose="020B0604020202020204" pitchFamily="34" charset="0"/>
              <a:buChar char="»"/>
            </a:pPr>
            <a:r>
              <a:rPr lang="en-US"/>
              <a:t>Fifth level</a:t>
            </a:r>
          </a:p>
        </p:txBody>
      </p:sp>
      <p:sp>
        <p:nvSpPr>
          <p:cNvPr id="5" name="Footer Placeholder 4"/>
          <p:cNvSpPr>
            <a:spLocks noGrp="1"/>
          </p:cNvSpPr>
          <p:nvPr>
            <p:ph type="ftr" sz="quarter" idx="3"/>
          </p:nvPr>
        </p:nvSpPr>
        <p:spPr>
          <a:xfrm>
            <a:off x="1676400" y="6335553"/>
            <a:ext cx="7233920" cy="365125"/>
          </a:xfrm>
          <a:prstGeom prst="rect">
            <a:avLst/>
          </a:prstGeom>
        </p:spPr>
        <p:txBody>
          <a:bodyPr vert="horz" lIns="91440" tIns="45720" rIns="91440" bIns="45720" rtlCol="0" anchor="b"/>
          <a:lstStyle>
            <a:lvl1pPr algn="l">
              <a:defRPr sz="7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LF = liver fat</a:t>
            </a:r>
          </a:p>
        </p:txBody>
      </p:sp>
      <p:sp>
        <p:nvSpPr>
          <p:cNvPr id="10" name="Slide Number Placeholder 9"/>
          <p:cNvSpPr>
            <a:spLocks noGrp="1"/>
          </p:cNvSpPr>
          <p:nvPr>
            <p:ph type="sldNum" sz="quarter" idx="4"/>
          </p:nvPr>
        </p:nvSpPr>
        <p:spPr>
          <a:xfrm>
            <a:off x="9022080" y="6298424"/>
            <a:ext cx="2844800" cy="365125"/>
          </a:xfrm>
          <a:prstGeom prst="rect">
            <a:avLst/>
          </a:prstGeom>
        </p:spPr>
        <p:txBody>
          <a:bodyPr vert="horz" lIns="91440" tIns="45720" rIns="91440" bIns="45720" rtlCol="0" anchor="ctr"/>
          <a:lstStyle>
            <a:lvl1pPr algn="r">
              <a:defRPr sz="1200" b="1">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b="0">
                <a:solidFill>
                  <a:schemeClr val="tx1">
                    <a:lumMod val="75000"/>
                    <a:lumOff val="25000"/>
                  </a:schemeClr>
                </a:solidFill>
              </a:rPr>
              <a:t>January 2021 Corporate Presentation   </a:t>
            </a:r>
            <a:r>
              <a:rPr lang="en-US">
                <a:solidFill>
                  <a:schemeClr val="bg1">
                    <a:lumMod val="65000"/>
                  </a:schemeClr>
                </a:solidFill>
              </a:rPr>
              <a:t>I   </a:t>
            </a:r>
            <a:fld id="{A537009C-0FC1-4349-9AD2-6167CB7EA585}" type="slidenum">
              <a:rPr lang="en-US" smtClean="0"/>
              <a:pPr/>
              <a:t>‹#›</a:t>
            </a:fld>
            <a:endParaRPr lang="en-US"/>
          </a:p>
        </p:txBody>
      </p:sp>
    </p:spTree>
    <p:extLst>
      <p:ext uri="{BB962C8B-B14F-4D97-AF65-F5344CB8AC3E}">
        <p14:creationId xmlns:p14="http://schemas.microsoft.com/office/powerpoint/2010/main" val="265267595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2" r:id="rId7"/>
    <p:sldLayoutId id="2147483903" r:id="rId8"/>
  </p:sldLayoutIdLst>
  <p:hf hdr="0" ftr="0" dt="0"/>
  <p:txStyles>
    <p:title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6213" indent="-176213" algn="l" defTabSz="914400" rtl="0" eaLnBrk="1" latinLnBrk="0" hangingPunct="1">
        <a:spcBef>
          <a:spcPct val="20000"/>
        </a:spcBef>
        <a:buClr>
          <a:srgbClr val="186295"/>
        </a:buClr>
        <a:buFont typeface="Arial" panose="020B0604020202020204" pitchFamily="34" charset="0"/>
        <a:buChar char="•"/>
        <a:defRPr lang="en-US" sz="20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914400" rtl="0" eaLnBrk="1" latinLnBrk="0" hangingPunct="1">
        <a:spcBef>
          <a:spcPct val="20000"/>
        </a:spcBef>
        <a:buClr>
          <a:srgbClr val="186295"/>
        </a:buClr>
        <a:buFont typeface="Arial" panose="020B0604020202020204" pitchFamily="34" charset="0"/>
        <a:buChar char="–"/>
        <a:defRPr lang="en-US" sz="1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spcBef>
          <a:spcPct val="20000"/>
        </a:spcBef>
        <a:buClr>
          <a:srgbClr val="186295"/>
        </a:buClr>
        <a:buFont typeface="Arial" panose="020B0604020202020204" pitchFamily="34" charset="0"/>
        <a:buChar char="•"/>
        <a:defRPr lang="en-US" sz="16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pentext.wsu.edu/psych105nusbaum/chapter/substance-use-and-abu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ubmed.ncbi.nlm.nih.gov/?term=Deligiannidis%20KM%5BAuthor%5D"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www.ncbi.nlm.nih.gov/pmc/articles/PMC824633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212.net/c/link/?t=0&amp;l=en&amp;o=3403993-1&amp;h=3377505153&amp;u=http%3A%2F%2Fwww.sec.gov%2F&amp;a=www.se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news-room/fact-sheets/detail/depression" TargetMode="External"/><Relationship Id="rId2" Type="http://schemas.openxmlformats.org/officeDocument/2006/relationships/hyperlink" Target="https://www.nimh.nih.gov/health/statistics/major-depress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sunset&#10;&#10;Description automatically generated">
            <a:extLst>
              <a:ext uri="{FF2B5EF4-FFF2-40B4-BE49-F238E27FC236}">
                <a16:creationId xmlns:a16="http://schemas.microsoft.com/office/drawing/2014/main" id="{5879D2AE-D5B9-13E9-7C04-A4DFC71B2B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5" r="6126" b="8384"/>
          <a:stretch/>
        </p:blipFill>
        <p:spPr>
          <a:xfrm>
            <a:off x="-7" y="0"/>
            <a:ext cx="12192000" cy="6165852"/>
          </a:xfrm>
          <a:prstGeom prst="rect">
            <a:avLst/>
          </a:prstGeom>
        </p:spPr>
      </p:pic>
      <p:sp>
        <p:nvSpPr>
          <p:cNvPr id="4" name="Rectangle 3">
            <a:extLst>
              <a:ext uri="{FF2B5EF4-FFF2-40B4-BE49-F238E27FC236}">
                <a16:creationId xmlns:a16="http://schemas.microsoft.com/office/drawing/2014/main" id="{1D20C74B-04B0-5643-ABB7-0DCFA1EF8ECC}"/>
              </a:ext>
            </a:extLst>
          </p:cNvPr>
          <p:cNvSpPr/>
          <p:nvPr/>
        </p:nvSpPr>
        <p:spPr>
          <a:xfrm>
            <a:off x="0" y="0"/>
            <a:ext cx="12192002" cy="6165850"/>
          </a:xfrm>
          <a:prstGeom prst="rect">
            <a:avLst/>
          </a:prstGeom>
          <a:gradFill flip="none" rotWithShape="1">
            <a:gsLst>
              <a:gs pos="90000">
                <a:schemeClr val="bg1">
                  <a:alpha val="54855"/>
                </a:schemeClr>
              </a:gs>
              <a:gs pos="37000">
                <a:schemeClr val="accent4">
                  <a:alpha val="50865"/>
                </a:schemeClr>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pic>
        <p:nvPicPr>
          <p:cNvPr id="3" name="object 11">
            <a:extLst>
              <a:ext uri="{FF2B5EF4-FFF2-40B4-BE49-F238E27FC236}">
                <a16:creationId xmlns:a16="http://schemas.microsoft.com/office/drawing/2014/main" id="{29236F79-660A-EEC9-503C-4541D395EBDA}"/>
              </a:ext>
            </a:extLst>
          </p:cNvPr>
          <p:cNvPicPr/>
          <p:nvPr/>
        </p:nvPicPr>
        <p:blipFill>
          <a:blip r:embed="rId4" cstate="print"/>
          <a:stretch>
            <a:fillRect/>
          </a:stretch>
        </p:blipFill>
        <p:spPr>
          <a:xfrm>
            <a:off x="10349915" y="6282477"/>
            <a:ext cx="1701408" cy="458895"/>
          </a:xfrm>
          <a:prstGeom prst="rect">
            <a:avLst/>
          </a:prstGeom>
        </p:spPr>
      </p:pic>
      <p:pic>
        <p:nvPicPr>
          <p:cNvPr id="6" name="Picture 5" descr="A picture containing fan, device, projector&#10;&#10;Description automatically generated">
            <a:extLst>
              <a:ext uri="{FF2B5EF4-FFF2-40B4-BE49-F238E27FC236}">
                <a16:creationId xmlns:a16="http://schemas.microsoft.com/office/drawing/2014/main" id="{606ED8EA-2A61-3508-3BBA-EFAE88CA0F8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10800000">
            <a:off x="-6" y="0"/>
            <a:ext cx="4453631" cy="6857999"/>
          </a:xfrm>
          <a:prstGeom prst="rect">
            <a:avLst/>
          </a:prstGeom>
        </p:spPr>
      </p:pic>
      <p:sp>
        <p:nvSpPr>
          <p:cNvPr id="7" name="TextBox 6">
            <a:extLst>
              <a:ext uri="{FF2B5EF4-FFF2-40B4-BE49-F238E27FC236}">
                <a16:creationId xmlns:a16="http://schemas.microsoft.com/office/drawing/2014/main" id="{5EA2FF8C-C642-29EE-7E70-394CFCD91B4C}"/>
              </a:ext>
            </a:extLst>
          </p:cNvPr>
          <p:cNvSpPr txBox="1"/>
          <p:nvPr/>
        </p:nvSpPr>
        <p:spPr>
          <a:xfrm>
            <a:off x="1095852" y="4607939"/>
            <a:ext cx="7001669" cy="1238801"/>
          </a:xfrm>
          <a:prstGeom prst="rect">
            <a:avLst/>
          </a:prstGeom>
          <a:noFill/>
        </p:spPr>
        <p:txBody>
          <a:bodyPr wrap="square" rtlCol="0">
            <a:spAutoFit/>
          </a:bodyPr>
          <a:lstStyle/>
          <a:p>
            <a:pPr fontAlgn="base">
              <a:spcBef>
                <a:spcPts val="300"/>
              </a:spcBef>
            </a:pPr>
            <a:r>
              <a:rPr lang="en-US"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H.C. Wainwright 4th Annual Neuropsychiatry Virtual Conference</a:t>
            </a:r>
          </a:p>
          <a:p>
            <a:pPr fontAlgn="base">
              <a:spcBef>
                <a:spcPts val="300"/>
              </a:spcBef>
            </a:pPr>
            <a:r>
              <a:rPr lang="en-US"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June 26, 2023</a:t>
            </a:r>
          </a:p>
        </p:txBody>
      </p:sp>
    </p:spTree>
    <p:extLst>
      <p:ext uri="{BB962C8B-B14F-4D97-AF65-F5344CB8AC3E}">
        <p14:creationId xmlns:p14="http://schemas.microsoft.com/office/powerpoint/2010/main" val="52799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C06A20B-FDD7-1EC8-9451-E56E9BAABBDB}"/>
              </a:ext>
            </a:extLst>
          </p:cNvPr>
          <p:cNvSpPr>
            <a:spLocks noGrp="1"/>
          </p:cNvSpPr>
          <p:nvPr>
            <p:ph type="title"/>
          </p:nvPr>
        </p:nvSpPr>
        <p:spPr/>
        <p:txBody>
          <a:bodyPr/>
          <a:lstStyle/>
          <a:p>
            <a:r>
              <a:rPr lang="en-US"/>
              <a:t>LPCN 1154 </a:t>
            </a:r>
          </a:p>
        </p:txBody>
      </p:sp>
      <p:pic>
        <p:nvPicPr>
          <p:cNvPr id="3" name="Content Placeholder 7" descr="Diagram">
            <a:extLst>
              <a:ext uri="{FF2B5EF4-FFF2-40B4-BE49-F238E27FC236}">
                <a16:creationId xmlns:a16="http://schemas.microsoft.com/office/drawing/2014/main" id="{EBA8A79B-B717-B964-50E5-CEE9E7D8E28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5649" y="1430967"/>
            <a:ext cx="4722677" cy="4570822"/>
          </a:xfrm>
        </p:spPr>
      </p:pic>
      <p:sp>
        <p:nvSpPr>
          <p:cNvPr id="18" name="Text Placeholder 17">
            <a:extLst>
              <a:ext uri="{FF2B5EF4-FFF2-40B4-BE49-F238E27FC236}">
                <a16:creationId xmlns:a16="http://schemas.microsoft.com/office/drawing/2014/main" id="{1DD79A71-4A15-06C4-5A4F-4A0E6160FAF6}"/>
              </a:ext>
            </a:extLst>
          </p:cNvPr>
          <p:cNvSpPr>
            <a:spLocks noGrp="1"/>
          </p:cNvSpPr>
          <p:nvPr>
            <p:ph type="body" sz="quarter" idx="12"/>
          </p:nvPr>
        </p:nvSpPr>
        <p:spPr>
          <a:xfrm>
            <a:off x="365255" y="893353"/>
            <a:ext cx="5730745" cy="1523436"/>
          </a:xfrm>
        </p:spPr>
        <p:txBody>
          <a:bodyPr/>
          <a:lstStyle/>
          <a:p>
            <a:pPr>
              <a:lnSpc>
                <a:spcPct val="110000"/>
              </a:lnSpc>
            </a:pPr>
            <a:r>
              <a:rPr lang="en-US"/>
              <a:t>Strong Pharmacological Rationale</a:t>
            </a:r>
          </a:p>
        </p:txBody>
      </p:sp>
      <p:sp>
        <p:nvSpPr>
          <p:cNvPr id="8" name="Oval 7">
            <a:extLst>
              <a:ext uri="{FF2B5EF4-FFF2-40B4-BE49-F238E27FC236}">
                <a16:creationId xmlns:a16="http://schemas.microsoft.com/office/drawing/2014/main" id="{B5019599-9387-C243-C069-12903E7E62EF}"/>
              </a:ext>
            </a:extLst>
          </p:cNvPr>
          <p:cNvSpPr/>
          <p:nvPr/>
        </p:nvSpPr>
        <p:spPr>
          <a:xfrm rot="637341">
            <a:off x="9608774" y="2522340"/>
            <a:ext cx="1229607" cy="907918"/>
          </a:xfrm>
          <a:prstGeom prst="ellipse">
            <a:avLst/>
          </a:prstGeom>
          <a:noFill/>
          <a:ln w="9525" cap="flat" cmpd="sng" algn="ctr">
            <a:solidFill>
              <a:schemeClr val="accent4"/>
            </a:solidFill>
            <a:prstDash val="solid"/>
            <a:round/>
            <a:headEnd type="none" w="med" len="med"/>
            <a:tailEnd type="none" w="med" len="med"/>
          </a:ln>
          <a:effectLst>
            <a:glow rad="63500">
              <a:schemeClr val="accent1">
                <a:satMod val="175000"/>
                <a:alpha val="40000"/>
              </a:schemeClr>
            </a:glow>
          </a:effectLst>
          <a:scene3d>
            <a:camera prst="isometricTopUp"/>
            <a:lightRig rig="threePt" dir="t"/>
          </a:scene3d>
        </p:spPr>
        <p:style>
          <a:lnRef idx="0">
            <a:scrgbClr r="0" g="0" b="0"/>
          </a:lnRef>
          <a:fillRef idx="0">
            <a:scrgbClr r="0" g="0" b="0"/>
          </a:fillRef>
          <a:effectRef idx="0">
            <a:scrgbClr r="0" g="0" b="0"/>
          </a:effectRef>
          <a:fontRef idx="minor">
            <a:schemeClr val="accent4"/>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BA9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6D382AFF-C194-DCF7-1E79-A9CB7C697054}"/>
              </a:ext>
            </a:extLst>
          </p:cNvPr>
          <p:cNvSpPr txBox="1"/>
          <p:nvPr/>
        </p:nvSpPr>
        <p:spPr>
          <a:xfrm>
            <a:off x="7243563" y="893353"/>
            <a:ext cx="4100225" cy="369332"/>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GABA Receptor Substrates Binding</a:t>
            </a:r>
          </a:p>
        </p:txBody>
      </p:sp>
      <p:sp>
        <p:nvSpPr>
          <p:cNvPr id="7" name="Text Placeholder 7">
            <a:extLst>
              <a:ext uri="{FF2B5EF4-FFF2-40B4-BE49-F238E27FC236}">
                <a16:creationId xmlns:a16="http://schemas.microsoft.com/office/drawing/2014/main" id="{18248817-1A5F-EA7D-647A-3546B5B60D28}"/>
              </a:ext>
            </a:extLst>
          </p:cNvPr>
          <p:cNvSpPr txBox="1">
            <a:spLocks/>
          </p:cNvSpPr>
          <p:nvPr/>
        </p:nvSpPr>
        <p:spPr>
          <a:xfrm>
            <a:off x="1296609" y="6318603"/>
            <a:ext cx="3806677" cy="358077"/>
          </a:xfrm>
          <a:prstGeom prst="rect">
            <a:avLst/>
          </a:prstGeom>
        </p:spPr>
        <p:txBody>
          <a:bodyPr anchor="ctr" anchorCtr="0">
            <a:noAutofit/>
          </a:bodyPr>
          <a:lstStyle>
            <a:lvl1pPr marL="9525" indent="0" algn="l" defTabSz="609585" rtl="0" eaLnBrk="1" latinLnBrk="0" hangingPunct="1">
              <a:spcBef>
                <a:spcPts val="0"/>
              </a:spcBef>
              <a:buClr>
                <a:schemeClr val="accent3"/>
              </a:buClr>
              <a:buFontTx/>
              <a:buNone/>
              <a:tabLst/>
              <a:defRPr sz="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2pPr>
            <a:lvl3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3pPr>
            <a:lvl4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4pPr>
            <a:lvl5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38125" marR="0" lvl="0" indent="-228600" algn="l" defTabSz="609585"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800" b="0" i="0" u="none" strike="noStrike" kern="1200" cap="none" spc="0" normalizeH="0" baseline="0" noProof="0">
              <a:ln>
                <a:noFill/>
              </a:ln>
              <a:solidFill>
                <a:srgbClr val="FFFFFF"/>
              </a:solidFill>
              <a:effectLst/>
              <a:uLnTx/>
              <a:uFillTx/>
              <a:latin typeface="Helvetica Neue" panose="02000503000000020004" pitchFamily="2" charset="0"/>
            </a:endParaRPr>
          </a:p>
        </p:txBody>
      </p:sp>
      <p:sp>
        <p:nvSpPr>
          <p:cNvPr id="19" name="Round Same Side Corner Rectangle 18">
            <a:extLst>
              <a:ext uri="{FF2B5EF4-FFF2-40B4-BE49-F238E27FC236}">
                <a16:creationId xmlns:a16="http://schemas.microsoft.com/office/drawing/2014/main" id="{4F59BA39-D46C-4161-911E-9CF578B15381}"/>
              </a:ext>
            </a:extLst>
          </p:cNvPr>
          <p:cNvSpPr/>
          <p:nvPr/>
        </p:nvSpPr>
        <p:spPr>
          <a:xfrm rot="5400000">
            <a:off x="2524447" y="-122108"/>
            <a:ext cx="575029" cy="5623927"/>
          </a:xfrm>
          <a:prstGeom prst="round2SameRect">
            <a:avLst>
              <a:gd name="adj1" fmla="val 50000"/>
              <a:gd name="adj2"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1AB2659-5D57-36B5-EFDD-F59D5E7EA3BB}"/>
              </a:ext>
            </a:extLst>
          </p:cNvPr>
          <p:cNvSpPr txBox="1"/>
          <p:nvPr/>
        </p:nvSpPr>
        <p:spPr>
          <a:xfrm>
            <a:off x="365255" y="3190761"/>
            <a:ext cx="5143819" cy="1672574"/>
          </a:xfrm>
          <a:prstGeom prst="rect">
            <a:avLst/>
          </a:prstGeom>
          <a:noFill/>
        </p:spPr>
        <p:txBody>
          <a:bodyPr wrap="square">
            <a:spAutoFit/>
          </a:bodyPr>
          <a:lstStyle/>
          <a:p>
            <a:pPr marL="0" marR="0" lvl="0" indent="0" algn="l" defTabSz="609585"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Brexanolone</a:t>
            </a:r>
            <a:r>
              <a:rPr kumimoji="0" lang="en-US" sz="18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a </a:t>
            </a:r>
            <a:r>
              <a:rPr lang="en-US"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a:t>
            </a:r>
            <a:r>
              <a:rPr kumimoji="0" lang="en-US" sz="1800" b="0" i="0" u="none" strike="noStrike" kern="1200" cap="none" spc="0" normalizeH="0" baseline="0" noProof="0" err="1">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ositive</a:t>
            </a:r>
            <a:r>
              <a:rPr kumimoji="0" lang="en-US" sz="18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Allosteric Modulator (PAM) of the GABA</a:t>
            </a:r>
            <a:r>
              <a:rPr kumimoji="0" lang="en-US" sz="1800" b="0" i="0" u="none" strike="noStrike" kern="1200" cap="none" spc="0" normalizeH="0" baseline="-2500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en-US" sz="18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receptor</a:t>
            </a:r>
          </a:p>
          <a:p>
            <a:pPr marL="0" marR="0" lvl="0" indent="0" algn="l" defTabSz="609585" rtl="0" eaLnBrk="1" fontAlgn="auto" latinLnBrk="0" hangingPunct="1">
              <a:lnSpc>
                <a:spcPct val="120000"/>
              </a:lnSpc>
              <a:spcBef>
                <a:spcPts val="60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609585"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Hormonal changes leading to GABA dysfunction are common in depression and pregnancy</a:t>
            </a:r>
          </a:p>
        </p:txBody>
      </p:sp>
      <p:sp>
        <p:nvSpPr>
          <p:cNvPr id="21" name="TextBox 20">
            <a:extLst>
              <a:ext uri="{FF2B5EF4-FFF2-40B4-BE49-F238E27FC236}">
                <a16:creationId xmlns:a16="http://schemas.microsoft.com/office/drawing/2014/main" id="{25B2D2CB-C137-C7E3-B109-D620F7C4689F}"/>
              </a:ext>
            </a:extLst>
          </p:cNvPr>
          <p:cNvSpPr txBox="1"/>
          <p:nvPr/>
        </p:nvSpPr>
        <p:spPr>
          <a:xfrm>
            <a:off x="365255" y="2333815"/>
            <a:ext cx="3994674" cy="575029"/>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Mechanism of Action</a:t>
            </a:r>
          </a:p>
        </p:txBody>
      </p:sp>
      <p:sp>
        <p:nvSpPr>
          <p:cNvPr id="23" name="Text Placeholder 22">
            <a:extLst>
              <a:ext uri="{FF2B5EF4-FFF2-40B4-BE49-F238E27FC236}">
                <a16:creationId xmlns:a16="http://schemas.microsoft.com/office/drawing/2014/main" id="{B0EB3E2B-780D-1017-544B-75A4F74308D6}"/>
              </a:ext>
            </a:extLst>
          </p:cNvPr>
          <p:cNvSpPr>
            <a:spLocks noGrp="1"/>
          </p:cNvSpPr>
          <p:nvPr>
            <p:ph type="body" sz="quarter" idx="10"/>
          </p:nvPr>
        </p:nvSpPr>
        <p:spPr/>
        <p:txBody>
          <a:bodyPr/>
          <a:lstStyle/>
          <a:p>
            <a:r>
              <a:rPr lang="en-US">
                <a:solidFill>
                  <a:schemeClr val="tx1">
                    <a:lumMod val="65000"/>
                    <a:lumOff val="35000"/>
                  </a:schemeClr>
                </a:solidFill>
              </a:rPr>
              <a:t>https://opentext.wsu.edu/psych105nusbaum/chapter/substance-use-and-abuse/</a:t>
            </a:r>
          </a:p>
        </p:txBody>
      </p:sp>
    </p:spTree>
    <p:extLst>
      <p:ext uri="{BB962C8B-B14F-4D97-AF65-F5344CB8AC3E}">
        <p14:creationId xmlns:p14="http://schemas.microsoft.com/office/powerpoint/2010/main" val="358449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97DB-D4AE-9B1D-5BEC-E4B5B5E276D4}"/>
              </a:ext>
            </a:extLst>
          </p:cNvPr>
          <p:cNvSpPr>
            <a:spLocks noGrp="1"/>
          </p:cNvSpPr>
          <p:nvPr>
            <p:ph type="title"/>
          </p:nvPr>
        </p:nvSpPr>
        <p:spPr/>
        <p:txBody>
          <a:bodyPr/>
          <a:lstStyle/>
          <a:p>
            <a:r>
              <a:rPr lang="en-US"/>
              <a:t>LPCN 1154: A New Paradigm in Oral Treatment for PPD</a:t>
            </a:r>
            <a:br>
              <a:rPr lang="en-US"/>
            </a:br>
            <a:endParaRPr lang="en-US"/>
          </a:p>
        </p:txBody>
      </p:sp>
      <p:sp>
        <p:nvSpPr>
          <p:cNvPr id="5" name="Text Placeholder 4">
            <a:extLst>
              <a:ext uri="{FF2B5EF4-FFF2-40B4-BE49-F238E27FC236}">
                <a16:creationId xmlns:a16="http://schemas.microsoft.com/office/drawing/2014/main" id="{A0F80539-04EE-BC41-4D44-74A3DA588419}"/>
              </a:ext>
            </a:extLst>
          </p:cNvPr>
          <p:cNvSpPr>
            <a:spLocks noGrp="1"/>
          </p:cNvSpPr>
          <p:nvPr>
            <p:ph type="body" sz="quarter" idx="12"/>
          </p:nvPr>
        </p:nvSpPr>
        <p:spPr/>
        <p:txBody>
          <a:bodyPr/>
          <a:lstStyle/>
          <a:p>
            <a:r>
              <a:rPr lang="en-US"/>
              <a:t>Rapid Relief Matters</a:t>
            </a:r>
          </a:p>
        </p:txBody>
      </p:sp>
      <p:grpSp>
        <p:nvGrpSpPr>
          <p:cNvPr id="50" name="Group 49">
            <a:extLst>
              <a:ext uri="{FF2B5EF4-FFF2-40B4-BE49-F238E27FC236}">
                <a16:creationId xmlns:a16="http://schemas.microsoft.com/office/drawing/2014/main" id="{ABBED29F-9516-62D5-6DAB-49C971211CA1}"/>
              </a:ext>
            </a:extLst>
          </p:cNvPr>
          <p:cNvGrpSpPr/>
          <p:nvPr/>
        </p:nvGrpSpPr>
        <p:grpSpPr>
          <a:xfrm>
            <a:off x="5992216" y="2155326"/>
            <a:ext cx="4956690" cy="3986616"/>
            <a:chOff x="5702746" y="1226461"/>
            <a:chExt cx="6227564" cy="5195413"/>
          </a:xfrm>
        </p:grpSpPr>
        <p:sp>
          <p:nvSpPr>
            <p:cNvPr id="49" name="Content Placeholder 2">
              <a:extLst>
                <a:ext uri="{FF2B5EF4-FFF2-40B4-BE49-F238E27FC236}">
                  <a16:creationId xmlns:a16="http://schemas.microsoft.com/office/drawing/2014/main" id="{CACA4D7A-81FF-E93E-A77A-BB3258F2F2A4}"/>
                </a:ext>
              </a:extLst>
            </p:cNvPr>
            <p:cNvSpPr txBox="1">
              <a:spLocks/>
            </p:cNvSpPr>
            <p:nvPr/>
          </p:nvSpPr>
          <p:spPr>
            <a:xfrm>
              <a:off x="5702746" y="1231102"/>
              <a:ext cx="6227564" cy="5190772"/>
            </a:xfrm>
            <a:prstGeom prst="rect">
              <a:avLst/>
            </a:prstGeom>
            <a:solidFill>
              <a:schemeClr val="accent4">
                <a:lumMod val="20000"/>
                <a:lumOff val="80000"/>
              </a:schemeClr>
            </a:solidFill>
          </p:spPr>
          <p:txBody>
            <a:bodyPr/>
            <a:lstStyle>
              <a:lvl1pPr marL="233363" indent="-233363" algn="l" defTabSz="609585" rtl="0" eaLnBrk="1" latinLnBrk="0" hangingPunct="1">
                <a:spcBef>
                  <a:spcPct val="20000"/>
                </a:spcBef>
                <a:buClr>
                  <a:schemeClr val="accent3"/>
                </a:buClr>
                <a:buFont typeface="Arial"/>
                <a:buChar char="•"/>
                <a:tabLst/>
                <a:defRPr sz="20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09585" indent="-309026" algn="l" defTabSz="609585" rtl="0" eaLnBrk="1" latinLnBrk="0" hangingPunct="1">
                <a:spcBef>
                  <a:spcPct val="20000"/>
                </a:spcBef>
                <a:buClr>
                  <a:schemeClr val="accent3"/>
                </a:buClr>
                <a:buFont typeface="Arial"/>
                <a:buChar char="–"/>
                <a:defRPr sz="18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914377" indent="-304792" algn="l" defTabSz="609585" rtl="0" eaLnBrk="1" latinLnBrk="0" hangingPunct="1">
                <a:spcBef>
                  <a:spcPct val="20000"/>
                </a:spcBef>
                <a:buClr>
                  <a:schemeClr val="accent3"/>
                </a:buClr>
                <a:buFont typeface="Arial"/>
                <a:buChar char="•"/>
                <a:defRPr sz="16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221287" indent="-311143" algn="l" defTabSz="609585" rtl="0" eaLnBrk="1" latinLnBrk="0" hangingPunct="1">
                <a:spcBef>
                  <a:spcPct val="20000"/>
                </a:spcBef>
                <a:buClr>
                  <a:schemeClr val="accent3"/>
                </a:buClr>
                <a:buFont typeface="Arial"/>
                <a:buChar char="–"/>
                <a:defRPr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1521846" indent="-300559" algn="l" defTabSz="609585" rtl="0" eaLnBrk="1" latinLnBrk="0" hangingPunct="1">
                <a:spcBef>
                  <a:spcPct val="20000"/>
                </a:spcBef>
                <a:buClr>
                  <a:schemeClr val="accent3"/>
                </a:buClr>
                <a:buFont typeface="Arial"/>
                <a:buChar char="»"/>
                <a:defRPr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76222" marR="0" lvl="1" indent="0" algn="l" defTabSz="609585" rtl="0" eaLnBrk="1" fontAlgn="auto" latinLnBrk="0" hangingPunct="1">
                <a:lnSpc>
                  <a:spcPct val="100000"/>
                </a:lnSpc>
                <a:spcBef>
                  <a:spcPts val="0"/>
                </a:spcBef>
                <a:spcAft>
                  <a:spcPts val="0"/>
                </a:spcAft>
                <a:buClr>
                  <a:srgbClr val="27CED7"/>
                </a:buClr>
                <a:buSzTx/>
                <a:buNone/>
                <a:tabLst/>
                <a:defRPr/>
              </a:pPr>
              <a:endParaRPr kumimoji="0" lang="en-US" sz="1200" b="0" i="0" u="none" strike="noStrike" kern="1200" cap="none" spc="0" normalizeH="0" baseline="0" noProof="0">
                <a:ln>
                  <a:noFill/>
                </a:ln>
                <a:solidFill>
                  <a:srgbClr val="444444"/>
                </a:solidFill>
                <a:effectLst/>
                <a:uLnTx/>
                <a:uFillTx/>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02957037-37F3-DCC4-4BCF-EBA28C9969FB}"/>
                </a:ext>
              </a:extLst>
            </p:cNvPr>
            <p:cNvGrpSpPr/>
            <p:nvPr/>
          </p:nvGrpSpPr>
          <p:grpSpPr>
            <a:xfrm>
              <a:off x="6273497" y="4174413"/>
              <a:ext cx="2300693" cy="1964387"/>
              <a:chOff x="-2796351" y="4899629"/>
              <a:chExt cx="2300693" cy="1964387"/>
            </a:xfrm>
          </p:grpSpPr>
          <p:sp>
            <p:nvSpPr>
              <p:cNvPr id="23" name="Rectangle: Rounded Corners 22">
                <a:extLst>
                  <a:ext uri="{FF2B5EF4-FFF2-40B4-BE49-F238E27FC236}">
                    <a16:creationId xmlns:a16="http://schemas.microsoft.com/office/drawing/2014/main" id="{A692C47D-9900-8C1C-F95D-A2E1B817084F}"/>
                  </a:ext>
                </a:extLst>
              </p:cNvPr>
              <p:cNvSpPr/>
              <p:nvPr/>
            </p:nvSpPr>
            <p:spPr>
              <a:xfrm>
                <a:off x="-2796351" y="4899629"/>
                <a:ext cx="2300693" cy="1964387"/>
              </a:xfrm>
              <a:prstGeom prst="roundRect">
                <a:avLst>
                  <a:gd name="adj" fmla="val 10000"/>
                </a:avLst>
              </a:prstGeom>
              <a:solidFill>
                <a:srgbClr val="27CED7"/>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ectangle: Rounded Corners 5">
                <a:extLst>
                  <a:ext uri="{FF2B5EF4-FFF2-40B4-BE49-F238E27FC236}">
                    <a16:creationId xmlns:a16="http://schemas.microsoft.com/office/drawing/2014/main" id="{E901FA03-A07C-6A19-C31F-ED31040D1CD0}"/>
                  </a:ext>
                </a:extLst>
              </p:cNvPr>
              <p:cNvSpPr txBox="1"/>
              <p:nvPr/>
            </p:nvSpPr>
            <p:spPr>
              <a:xfrm>
                <a:off x="-2652513" y="5054088"/>
                <a:ext cx="1849318" cy="1776343"/>
              </a:xfrm>
              <a:prstGeom prst="rect">
                <a:avLst/>
              </a:prstGeom>
              <a:solidFill>
                <a:srgbClr val="27CED7"/>
              </a:solidFill>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chemeClr val="tx1"/>
                    </a:solidFill>
                    <a:uLnTx/>
                    <a:uFillTx/>
                    <a:ea typeface="+mn-ea"/>
                    <a:cs typeface="+mn-cs"/>
                  </a:rPr>
                  <a:t>Low</a:t>
                </a:r>
                <a:r>
                  <a:rPr kumimoji="0" lang="en-US" sz="1600" b="0" i="0" u="none" strike="noStrike" kern="1200" cap="none" spc="0" normalizeH="0" baseline="30000" noProof="0">
                    <a:ln>
                      <a:noFill/>
                    </a:ln>
                    <a:solidFill>
                      <a:schemeClr val="tx1"/>
                    </a:solidFill>
                    <a:uLnTx/>
                    <a:uFillTx/>
                    <a:ea typeface="+mn-ea"/>
                    <a:cs typeface="+mn-cs"/>
                  </a:rPr>
                  <a:t>2</a:t>
                </a:r>
                <a:r>
                  <a:rPr kumimoji="0" lang="en-US" sz="1600" b="0" i="0" u="none" strike="noStrike" kern="1200" cap="none" spc="0" normalizeH="0" baseline="0" noProof="0">
                    <a:ln>
                      <a:noFill/>
                    </a:ln>
                    <a:solidFill>
                      <a:schemeClr val="tx1"/>
                    </a:solidFill>
                    <a:uLnTx/>
                    <a:uFillTx/>
                    <a:ea typeface="+mn-ea"/>
                    <a:cs typeface="+mn-cs"/>
                  </a:rPr>
                  <a:t> remission post acute treatment of </a:t>
                </a:r>
                <a:r>
                  <a:rPr kumimoji="0" lang="en-US" sz="1600" b="1" i="0" strike="noStrike" kern="1200" cap="none" spc="0" normalizeH="0" baseline="0" noProof="0">
                    <a:ln>
                      <a:noFill/>
                    </a:ln>
                    <a:solidFill>
                      <a:schemeClr val="tx1"/>
                    </a:solidFill>
                    <a:uLnTx/>
                    <a:uFillTx/>
                    <a:ea typeface="+mn-ea"/>
                    <a:cs typeface="+mn-cs"/>
                  </a:rPr>
                  <a:t>4-8 weeks</a:t>
                </a:r>
              </a:p>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chemeClr val="tx1"/>
                    </a:solidFill>
                    <a:uLnTx/>
                    <a:uFillTx/>
                    <a:ea typeface="+mn-ea"/>
                    <a:cs typeface="+mn-cs"/>
                  </a:rPr>
                  <a:t> </a:t>
                </a:r>
              </a:p>
            </p:txBody>
          </p:sp>
        </p:grpSp>
        <p:grpSp>
          <p:nvGrpSpPr>
            <p:cNvPr id="18" name="Group 17">
              <a:extLst>
                <a:ext uri="{FF2B5EF4-FFF2-40B4-BE49-F238E27FC236}">
                  <a16:creationId xmlns:a16="http://schemas.microsoft.com/office/drawing/2014/main" id="{C1555520-71CE-B8C3-DBAF-D6A4B9C3FA8F}"/>
                </a:ext>
              </a:extLst>
            </p:cNvPr>
            <p:cNvGrpSpPr/>
            <p:nvPr/>
          </p:nvGrpSpPr>
          <p:grpSpPr>
            <a:xfrm>
              <a:off x="9369601" y="4212892"/>
              <a:ext cx="2301559" cy="1964388"/>
              <a:chOff x="6404094" y="2378221"/>
              <a:chExt cx="2301559" cy="1964388"/>
            </a:xfrm>
            <a:solidFill>
              <a:schemeClr val="accent2"/>
            </a:solidFill>
          </p:grpSpPr>
          <p:sp>
            <p:nvSpPr>
              <p:cNvPr id="19" name="Rectangle: Rounded Corners 18">
                <a:extLst>
                  <a:ext uri="{FF2B5EF4-FFF2-40B4-BE49-F238E27FC236}">
                    <a16:creationId xmlns:a16="http://schemas.microsoft.com/office/drawing/2014/main" id="{7E414B78-313A-2F86-366F-48D11715CF96}"/>
                  </a:ext>
                </a:extLst>
              </p:cNvPr>
              <p:cNvSpPr/>
              <p:nvPr/>
            </p:nvSpPr>
            <p:spPr>
              <a:xfrm>
                <a:off x="6404094" y="2378221"/>
                <a:ext cx="2301559" cy="1964388"/>
              </a:xfrm>
              <a:prstGeom prst="roundRect">
                <a:avLst>
                  <a:gd name="adj" fmla="val 10000"/>
                </a:avLst>
              </a:prstGeom>
              <a:solidFill>
                <a:srgbClr val="27CED7"/>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0" name="Rectangle: Rounded Corners 10">
                <a:extLst>
                  <a:ext uri="{FF2B5EF4-FFF2-40B4-BE49-F238E27FC236}">
                    <a16:creationId xmlns:a16="http://schemas.microsoft.com/office/drawing/2014/main" id="{043FEDBD-5D74-AA40-6543-9610704B476B}"/>
                  </a:ext>
                </a:extLst>
              </p:cNvPr>
              <p:cNvSpPr txBox="1"/>
              <p:nvPr/>
            </p:nvSpPr>
            <p:spPr>
              <a:xfrm>
                <a:off x="6550235" y="2421227"/>
                <a:ext cx="1974130" cy="1849318"/>
              </a:xfrm>
              <a:prstGeom prst="rect">
                <a:avLst/>
              </a:prstGeom>
              <a:solidFill>
                <a:srgbClr val="27CED7"/>
              </a:solidFill>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chemeClr val="tx1"/>
                    </a:solidFill>
                    <a:uLnTx/>
                    <a:uFillTx/>
                    <a:ea typeface="+mn-ea"/>
                    <a:cs typeface="+mn-cs"/>
                  </a:rPr>
                  <a:t>Remission of 19% at day 3 and 45% remission post </a:t>
                </a:r>
                <a:r>
                  <a:rPr kumimoji="0" lang="en-US" sz="1600" b="1" i="0" strike="noStrike" kern="1200" cap="none" spc="0" normalizeH="0" baseline="0" noProof="0">
                    <a:ln>
                      <a:noFill/>
                    </a:ln>
                    <a:solidFill>
                      <a:schemeClr val="tx1"/>
                    </a:solidFill>
                    <a:uLnTx/>
                    <a:uFillTx/>
                    <a:ea typeface="+mn-ea"/>
                    <a:cs typeface="+mn-cs"/>
                  </a:rPr>
                  <a:t>2 weeks </a:t>
                </a:r>
                <a:r>
                  <a:rPr kumimoji="0" lang="en-US" sz="1600" b="0" i="0" strike="noStrike" kern="1200" cap="none" spc="0" normalizeH="0" baseline="30000" noProof="0">
                    <a:ln>
                      <a:noFill/>
                    </a:ln>
                    <a:solidFill>
                      <a:schemeClr val="tx1"/>
                    </a:solidFill>
                    <a:uLnTx/>
                    <a:uFillTx/>
                    <a:ea typeface="+mn-ea"/>
                    <a:cs typeface="+mn-cs"/>
                  </a:rPr>
                  <a:t>3</a:t>
                </a:r>
              </a:p>
            </p:txBody>
          </p:sp>
        </p:grpSp>
        <p:grpSp>
          <p:nvGrpSpPr>
            <p:cNvPr id="29" name="Group 28">
              <a:extLst>
                <a:ext uri="{FF2B5EF4-FFF2-40B4-BE49-F238E27FC236}">
                  <a16:creationId xmlns:a16="http://schemas.microsoft.com/office/drawing/2014/main" id="{F2F96D14-BB20-3030-DC6C-7E9851EB409D}"/>
                </a:ext>
              </a:extLst>
            </p:cNvPr>
            <p:cNvGrpSpPr/>
            <p:nvPr/>
          </p:nvGrpSpPr>
          <p:grpSpPr>
            <a:xfrm>
              <a:off x="8003843" y="1701299"/>
              <a:ext cx="1964388" cy="1964388"/>
              <a:chOff x="11284115" y="1155025"/>
              <a:chExt cx="1964388" cy="1964388"/>
            </a:xfrm>
          </p:grpSpPr>
          <p:sp>
            <p:nvSpPr>
              <p:cNvPr id="30" name="Rectangle: Rounded Corners 29">
                <a:extLst>
                  <a:ext uri="{FF2B5EF4-FFF2-40B4-BE49-F238E27FC236}">
                    <a16:creationId xmlns:a16="http://schemas.microsoft.com/office/drawing/2014/main" id="{DAA919B3-92DB-0974-2551-6EE0097BEDA4}"/>
                  </a:ext>
                </a:extLst>
              </p:cNvPr>
              <p:cNvSpPr/>
              <p:nvPr/>
            </p:nvSpPr>
            <p:spPr>
              <a:xfrm>
                <a:off x="11284115" y="1155025"/>
                <a:ext cx="1964388" cy="1964388"/>
              </a:xfrm>
              <a:prstGeom prst="roundRect">
                <a:avLst>
                  <a:gd name="adj" fmla="val 10000"/>
                </a:avLst>
              </a:prstGeom>
              <a:solidFill>
                <a:srgbClr val="42BA97"/>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Rectangle: Rounded Corners 5">
                <a:extLst>
                  <a:ext uri="{FF2B5EF4-FFF2-40B4-BE49-F238E27FC236}">
                    <a16:creationId xmlns:a16="http://schemas.microsoft.com/office/drawing/2014/main" id="{BE6F3708-F67D-4B82-43E8-594254F471A8}"/>
                  </a:ext>
                </a:extLst>
              </p:cNvPr>
              <p:cNvSpPr txBox="1"/>
              <p:nvPr/>
            </p:nvSpPr>
            <p:spPr>
              <a:xfrm>
                <a:off x="11341231" y="1208433"/>
                <a:ext cx="1849319" cy="1849318"/>
              </a:xfrm>
              <a:prstGeom prst="rect">
                <a:avLst/>
              </a:prstGeom>
              <a:solidFill>
                <a:srgbClr val="42BA97"/>
              </a:solidFill>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chemeClr val="tx1"/>
                    </a:solidFill>
                    <a:uLnTx/>
                    <a:uFillTx/>
                    <a:ea typeface="+mn-ea"/>
                    <a:cs typeface="+mn-cs"/>
                  </a:rPr>
                  <a:t>Up to 75%</a:t>
                </a:r>
                <a:r>
                  <a:rPr kumimoji="0" lang="en-US" sz="1600" b="0" i="0" u="none" strike="noStrike" kern="1200" cap="none" spc="0" normalizeH="0" baseline="30000" noProof="0">
                    <a:ln>
                      <a:noFill/>
                    </a:ln>
                    <a:solidFill>
                      <a:schemeClr val="tx1"/>
                    </a:solidFill>
                    <a:uLnTx/>
                    <a:uFillTx/>
                    <a:ea typeface="+mn-ea"/>
                    <a:cs typeface="+mn-cs"/>
                  </a:rPr>
                  <a:t>1</a:t>
                </a:r>
                <a:r>
                  <a:rPr kumimoji="0" lang="en-US" sz="1600" b="0" i="0" u="none" strike="noStrike" kern="1200" cap="none" spc="0" normalizeH="0" baseline="0" noProof="0">
                    <a:ln>
                      <a:noFill/>
                    </a:ln>
                    <a:solidFill>
                      <a:schemeClr val="tx1"/>
                    </a:solidFill>
                    <a:uLnTx/>
                    <a:uFillTx/>
                    <a:ea typeface="+mn-ea"/>
                    <a:cs typeface="+mn-cs"/>
                  </a:rPr>
                  <a:t> remission post treatment of </a:t>
                </a:r>
              </a:p>
              <a:p>
                <a:pPr marL="0" marR="0" lvl="0" indent="0" algn="ctr" defTabSz="1866900" rtl="0" eaLnBrk="1" fontAlgn="auto" latinLnBrk="0" hangingPunct="1">
                  <a:lnSpc>
                    <a:spcPct val="90000"/>
                  </a:lnSpc>
                  <a:spcBef>
                    <a:spcPct val="0"/>
                  </a:spcBef>
                  <a:spcAft>
                    <a:spcPct val="35000"/>
                  </a:spcAft>
                  <a:buClrTx/>
                  <a:buSzTx/>
                  <a:buFontTx/>
                  <a:buNone/>
                  <a:tabLst/>
                  <a:defRPr/>
                </a:pPr>
                <a:r>
                  <a:rPr kumimoji="0" lang="en-US" sz="1600" b="1" i="0" strike="noStrike" kern="1200" cap="none" spc="0" normalizeH="0" baseline="0" noProof="0">
                    <a:ln>
                      <a:noFill/>
                    </a:ln>
                    <a:solidFill>
                      <a:schemeClr val="tx1"/>
                    </a:solidFill>
                    <a:uLnTx/>
                    <a:uFillTx/>
                    <a:ea typeface="+mn-ea"/>
                    <a:cs typeface="+mn-cs"/>
                  </a:rPr>
                  <a:t>~3 days</a:t>
                </a:r>
              </a:p>
            </p:txBody>
          </p:sp>
        </p:grpSp>
        <p:sp>
          <p:nvSpPr>
            <p:cNvPr id="38" name="TextBox 37">
              <a:extLst>
                <a:ext uri="{FF2B5EF4-FFF2-40B4-BE49-F238E27FC236}">
                  <a16:creationId xmlns:a16="http://schemas.microsoft.com/office/drawing/2014/main" id="{FF8688E1-AEBF-3432-B592-F101D03D4B9C}"/>
                </a:ext>
              </a:extLst>
            </p:cNvPr>
            <p:cNvSpPr txBox="1"/>
            <p:nvPr/>
          </p:nvSpPr>
          <p:spPr>
            <a:xfrm>
              <a:off x="9515742" y="3741248"/>
              <a:ext cx="1974129" cy="481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FFFF">
                      <a:lumMod val="50000"/>
                    </a:srgbClr>
                  </a:solidFill>
                  <a:effectLst/>
                  <a:uLnTx/>
                  <a:uFillTx/>
                  <a:latin typeface="Arial"/>
                  <a:ea typeface="+mn-ea"/>
                  <a:cs typeface="+mn-cs"/>
                </a:rPr>
                <a:t>Zuranolone</a:t>
              </a:r>
              <a:r>
                <a:rPr kumimoji="0" lang="en-US" sz="1100" b="1" i="0" u="none" strike="noStrike" kern="1200" cap="none" spc="0" normalizeH="0" baseline="80000" noProof="0" err="1">
                  <a:ln>
                    <a:noFill/>
                  </a:ln>
                  <a:solidFill>
                    <a:srgbClr val="FFFFFF">
                      <a:lumMod val="50000"/>
                    </a:srgbClr>
                  </a:solidFill>
                  <a:effectLst/>
                  <a:uLnTx/>
                  <a:uFillTx/>
                  <a:latin typeface="Arial"/>
                  <a:ea typeface="+mn-ea"/>
                  <a:cs typeface="+mn-cs"/>
                </a:rPr>
                <a:t>TM</a:t>
              </a:r>
              <a:endParaRPr kumimoji="0" lang="en-US" sz="1100" b="1" i="0" u="none" strike="noStrike" kern="1200" cap="none" spc="0" normalizeH="0" baseline="80000" noProof="0">
                <a:ln>
                  <a:noFill/>
                </a:ln>
                <a:solidFill>
                  <a:srgbClr val="FFFFFF">
                    <a:lumMod val="50000"/>
                  </a:srgbClr>
                </a:solidFill>
                <a:effectLst/>
                <a:uLnTx/>
                <a:uFillTx/>
                <a:latin typeface="Arial"/>
                <a:ea typeface="+mn-ea"/>
                <a:cs typeface="+mn-cs"/>
              </a:endParaRPr>
            </a:p>
          </p:txBody>
        </p:sp>
        <p:sp>
          <p:nvSpPr>
            <p:cNvPr id="39" name="TextBox 38">
              <a:extLst>
                <a:ext uri="{FF2B5EF4-FFF2-40B4-BE49-F238E27FC236}">
                  <a16:creationId xmlns:a16="http://schemas.microsoft.com/office/drawing/2014/main" id="{DD6764E3-CEB2-6F4C-14D5-3A3C63D34F1E}"/>
                </a:ext>
              </a:extLst>
            </p:cNvPr>
            <p:cNvSpPr txBox="1"/>
            <p:nvPr/>
          </p:nvSpPr>
          <p:spPr>
            <a:xfrm>
              <a:off x="6417337" y="3713482"/>
              <a:ext cx="1682098" cy="481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50000"/>
                    </a:srgbClr>
                  </a:solidFill>
                  <a:effectLst/>
                  <a:uLnTx/>
                  <a:uFillTx/>
                  <a:latin typeface="Arial"/>
                  <a:ea typeface="+mn-ea"/>
                  <a:cs typeface="+mn-cs"/>
                </a:rPr>
                <a:t>SSRI/SNRI</a:t>
              </a:r>
            </a:p>
          </p:txBody>
        </p:sp>
        <p:sp>
          <p:nvSpPr>
            <p:cNvPr id="44" name="TextBox 43">
              <a:extLst>
                <a:ext uri="{FF2B5EF4-FFF2-40B4-BE49-F238E27FC236}">
                  <a16:creationId xmlns:a16="http://schemas.microsoft.com/office/drawing/2014/main" id="{63D36580-F94E-1DFB-6F04-1B1DBF559715}"/>
                </a:ext>
              </a:extLst>
            </p:cNvPr>
            <p:cNvSpPr txBox="1"/>
            <p:nvPr/>
          </p:nvSpPr>
          <p:spPr>
            <a:xfrm>
              <a:off x="8051811" y="1226461"/>
              <a:ext cx="1988229" cy="4813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err="1">
                  <a:solidFill>
                    <a:srgbClr val="FFFFFF">
                      <a:lumMod val="50000"/>
                    </a:srgbClr>
                  </a:solidFill>
                  <a:latin typeface="Arial"/>
                </a:rPr>
                <a:t>Brexanolone</a:t>
              </a:r>
              <a:endParaRPr lang="en-US" sz="1800" b="1">
                <a:solidFill>
                  <a:srgbClr val="FFFFFF">
                    <a:lumMod val="50000"/>
                  </a:srgbClr>
                </a:solidFill>
                <a:latin typeface="Arial"/>
              </a:endParaRPr>
            </a:p>
          </p:txBody>
        </p:sp>
      </p:grpSp>
      <p:sp>
        <p:nvSpPr>
          <p:cNvPr id="13" name="TextBox 12">
            <a:extLst>
              <a:ext uri="{FF2B5EF4-FFF2-40B4-BE49-F238E27FC236}">
                <a16:creationId xmlns:a16="http://schemas.microsoft.com/office/drawing/2014/main" id="{584F6678-7F08-B1A6-10DA-73C9A9A9ED7F}"/>
              </a:ext>
            </a:extLst>
          </p:cNvPr>
          <p:cNvSpPr txBox="1"/>
          <p:nvPr/>
        </p:nvSpPr>
        <p:spPr>
          <a:xfrm>
            <a:off x="1236251" y="6411250"/>
            <a:ext cx="6947986" cy="46166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rPr>
              <a:t>LPCN 1154 target label based on Zulresso (</a:t>
            </a:r>
            <a:r>
              <a:rPr kumimoji="0" lang="en-US" sz="800" b="0" i="0" u="none" strike="noStrike" kern="1200" cap="none" spc="0" normalizeH="0" baseline="0" noProof="0" err="1">
                <a:ln>
                  <a:noFill/>
                </a:ln>
                <a:solidFill>
                  <a:prstClr val="black">
                    <a:lumMod val="65000"/>
                    <a:lumOff val="35000"/>
                  </a:prstClr>
                </a:solidFill>
                <a:effectLst/>
                <a:uLnTx/>
                <a:uFillTx/>
                <a:latin typeface="Calibri"/>
                <a:ea typeface="+mn-ea"/>
                <a:cs typeface="+mn-cs"/>
              </a:rPr>
              <a:t>sNDA</a:t>
            </a: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rPr>
              <a:t> 211371 S-007 Multi-disciplinary Review and Evaluation ZULRESSO),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rPr>
              <a:t>Kennedy et al. </a:t>
            </a:r>
            <a:r>
              <a:rPr kumimoji="0" lang="pl-PL" sz="800" b="0" i="0" u="none" strike="noStrike" kern="1200" cap="none" spc="0" normalizeH="0" baseline="0" noProof="0">
                <a:ln>
                  <a:noFill/>
                </a:ln>
                <a:solidFill>
                  <a:prstClr val="black">
                    <a:lumMod val="65000"/>
                    <a:lumOff val="35000"/>
                  </a:prstClr>
                </a:solidFill>
                <a:effectLst/>
                <a:uLnTx/>
                <a:uFillTx/>
                <a:latin typeface="Calibri"/>
                <a:ea typeface="+mn-ea"/>
                <a:cs typeface="+mn-cs"/>
              </a:rPr>
              <a:t>J Psychiatry Neurosci. 2002 Jul;27(4):269-80.</a:t>
            </a: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Kristina M. </a:t>
            </a:r>
            <a:r>
              <a:rPr kumimoji="0" lang="en-US" sz="800" b="0" i="0" u="none" strike="noStrike" kern="1200" cap="none" spc="0" normalizeH="0" baseline="0" noProof="0" err="1">
                <a:ln>
                  <a:noFill/>
                </a:ln>
                <a:solidFill>
                  <a:prstClr val="black">
                    <a:lumMod val="65000"/>
                    <a:lumOff val="35000"/>
                  </a:prst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Deligiannidis</a:t>
            </a:r>
            <a:r>
              <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rPr>
              <a:t> et al.,</a:t>
            </a:r>
            <a:r>
              <a:rPr kumimoji="0" lang="pl-PL" sz="800" b="0" i="0" u="none" strike="noStrike" kern="1200" cap="none" spc="0" normalizeH="0" baseline="0" noProof="0">
                <a:ln>
                  <a:noFill/>
                </a:ln>
                <a:solidFill>
                  <a:prstClr val="black">
                    <a:lumMod val="65000"/>
                    <a:lumOff val="35000"/>
                  </a:prst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 JAMA Psychiatry.</a:t>
            </a:r>
            <a:r>
              <a:rPr kumimoji="0" lang="pl-PL" sz="800" b="0" i="0" u="none" strike="noStrike" kern="1200" cap="none" spc="0" normalizeH="0" baseline="0" noProof="0">
                <a:ln>
                  <a:noFill/>
                </a:ln>
                <a:solidFill>
                  <a:prstClr val="black">
                    <a:lumMod val="65000"/>
                    <a:lumOff val="35000"/>
                  </a:prstClr>
                </a:solidFill>
                <a:effectLst/>
                <a:uLnTx/>
                <a:uFillTx/>
                <a:latin typeface="Calibri"/>
                <a:ea typeface="+mn-ea"/>
                <a:cs typeface="+mn-cs"/>
              </a:rPr>
              <a:t> 2021 Sep; 78(9): 1–9</a:t>
            </a:r>
            <a:endParaRPr kumimoji="0" lang="en-US" sz="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9BEC3DDE-AEDE-7C04-69CF-1AAD27D9F198}"/>
              </a:ext>
            </a:extLst>
          </p:cNvPr>
          <p:cNvSpPr txBox="1"/>
          <p:nvPr/>
        </p:nvSpPr>
        <p:spPr>
          <a:xfrm>
            <a:off x="5994209" y="5925154"/>
            <a:ext cx="3311089" cy="215444"/>
          </a:xfrm>
          <a:prstGeom prst="rect">
            <a:avLst/>
          </a:prstGeom>
          <a:noFill/>
        </p:spPr>
        <p:txBody>
          <a:bodyPr wrap="square">
            <a:spAutoFit/>
          </a:bodyPr>
          <a:lstStyle/>
          <a:p>
            <a:pPr defTabSz="914400">
              <a:defRPr/>
            </a:pPr>
            <a:r>
              <a:rPr lang="en-US" sz="800">
                <a:solidFill>
                  <a:prstClr val="black">
                    <a:lumMod val="65000"/>
                    <a:lumOff val="35000"/>
                  </a:prstClr>
                </a:solidFill>
                <a:latin typeface="Calibri"/>
              </a:rPr>
              <a:t>Remission defined as (HAMD-17 score ≤7)</a:t>
            </a:r>
          </a:p>
        </p:txBody>
      </p:sp>
      <p:grpSp>
        <p:nvGrpSpPr>
          <p:cNvPr id="36" name="Group 35">
            <a:extLst>
              <a:ext uri="{FF2B5EF4-FFF2-40B4-BE49-F238E27FC236}">
                <a16:creationId xmlns:a16="http://schemas.microsoft.com/office/drawing/2014/main" id="{3483D472-A7C1-CE79-DB61-43A6D452CFE7}"/>
              </a:ext>
            </a:extLst>
          </p:cNvPr>
          <p:cNvGrpSpPr/>
          <p:nvPr/>
        </p:nvGrpSpPr>
        <p:grpSpPr>
          <a:xfrm>
            <a:off x="246276" y="1557374"/>
            <a:ext cx="6094959" cy="4561221"/>
            <a:chOff x="-2" y="1767304"/>
            <a:chExt cx="7882535" cy="4561221"/>
          </a:xfrm>
        </p:grpSpPr>
        <p:sp>
          <p:nvSpPr>
            <p:cNvPr id="41" name="TextBox 40">
              <a:extLst>
                <a:ext uri="{FF2B5EF4-FFF2-40B4-BE49-F238E27FC236}">
                  <a16:creationId xmlns:a16="http://schemas.microsoft.com/office/drawing/2014/main" id="{4BC9886F-9F5E-9B3E-BE70-83A16A07CAFD}"/>
                </a:ext>
              </a:extLst>
            </p:cNvPr>
            <p:cNvSpPr txBox="1"/>
            <p:nvPr/>
          </p:nvSpPr>
          <p:spPr>
            <a:xfrm>
              <a:off x="449022" y="4191722"/>
              <a:ext cx="5808931" cy="2136803"/>
            </a:xfrm>
            <a:prstGeom prst="rect">
              <a:avLst/>
            </a:prstGeom>
            <a:noFill/>
          </p:spPr>
          <p:txBody>
            <a:bodyPr wrap="square">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Ideal for patients </a:t>
              </a:r>
              <a:endParaRPr lang="en-US" sz="1400">
                <a:solidFill>
                  <a:srgbClr val="000000"/>
                </a:solidFill>
                <a:latin typeface="Helvetica Neue" panose="02000503000000020004" pitchFamily="2" charset="0"/>
              </a:endParaRPr>
            </a:p>
            <a:p>
              <a:pPr marL="285750" lvl="0" indent="-285750" defTabSz="609585">
                <a:lnSpc>
                  <a:spcPct val="120000"/>
                </a:lnSpc>
                <a:buFont typeface="Arial" panose="020B0604020202020204" pitchFamily="34" charset="0"/>
                <a:buChar char="•"/>
                <a:defRPr/>
              </a:pPr>
              <a:r>
                <a:rPr lang="en-US" sz="1400">
                  <a:solidFill>
                    <a:srgbClr val="000000"/>
                  </a:solidFill>
                  <a:latin typeface="Helvetica Neue" panose="02000503000000020004" pitchFamily="2" charset="0"/>
                </a:rPr>
                <a:t>in need of rapid relief with high remission rate and short treatment duration</a:t>
              </a:r>
              <a:endPar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with severe PPD; with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acutely elevated suicide risk</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No IV infusion challenges - anxiety, resource demands, preparation/administration errors, patient counseling, burdensome on family</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No sexual dysfunction and weight gain side effects </a:t>
              </a:r>
            </a:p>
          </p:txBody>
        </p:sp>
        <p:sp>
          <p:nvSpPr>
            <p:cNvPr id="42" name="TextBox 41">
              <a:extLst>
                <a:ext uri="{FF2B5EF4-FFF2-40B4-BE49-F238E27FC236}">
                  <a16:creationId xmlns:a16="http://schemas.microsoft.com/office/drawing/2014/main" id="{1AC95F94-2EF5-0368-FDA6-33AB97DA4417}"/>
                </a:ext>
              </a:extLst>
            </p:cNvPr>
            <p:cNvSpPr txBox="1"/>
            <p:nvPr/>
          </p:nvSpPr>
          <p:spPr>
            <a:xfrm>
              <a:off x="417704" y="2321605"/>
              <a:ext cx="5770010" cy="1102674"/>
            </a:xfrm>
            <a:prstGeom prst="rect">
              <a:avLst/>
            </a:prstGeom>
            <a:noFill/>
          </p:spPr>
          <p:txBody>
            <a:bodyPr wrap="square">
              <a:spAutoFit/>
            </a:bodyPr>
            <a:lstStyle/>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Monotherapy or add-on therapy</a:t>
              </a:r>
              <a:endParaRPr kumimoji="0" lang="en-US" sz="1400" b="0" i="0" u="none" strike="sng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Convenient oral for outpatient use</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Bioidentical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naturally occurring neuroactive steroid, allopregnanolone </a:t>
              </a:r>
            </a:p>
          </p:txBody>
        </p:sp>
        <p:sp>
          <p:nvSpPr>
            <p:cNvPr id="43" name="Round Same Side Corner Rectangle 26">
              <a:extLst>
                <a:ext uri="{FF2B5EF4-FFF2-40B4-BE49-F238E27FC236}">
                  <a16:creationId xmlns:a16="http://schemas.microsoft.com/office/drawing/2014/main" id="{54249832-D4A2-0CE1-0A9C-5EB6945E37FD}"/>
                </a:ext>
              </a:extLst>
            </p:cNvPr>
            <p:cNvSpPr/>
            <p:nvPr/>
          </p:nvSpPr>
          <p:spPr>
            <a:xfrm rot="5400000">
              <a:off x="2587284" y="-748414"/>
              <a:ext cx="449359" cy="5623927"/>
            </a:xfrm>
            <a:prstGeom prst="round2SameRect">
              <a:avLst>
                <a:gd name="adj1" fmla="val 50000"/>
                <a:gd name="adj2" fmla="val 0"/>
              </a:avLst>
            </a:prstGeom>
            <a:solidFill>
              <a:srgbClr val="27CE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45" name="Round Same Side Corner Rectangle 29">
              <a:extLst>
                <a:ext uri="{FF2B5EF4-FFF2-40B4-BE49-F238E27FC236}">
                  <a16:creationId xmlns:a16="http://schemas.microsoft.com/office/drawing/2014/main" id="{B9121090-F694-9F26-8164-E2A2AE5ABD93}"/>
                </a:ext>
              </a:extLst>
            </p:cNvPr>
            <p:cNvSpPr/>
            <p:nvPr/>
          </p:nvSpPr>
          <p:spPr>
            <a:xfrm rot="5400000">
              <a:off x="2587282" y="1094822"/>
              <a:ext cx="449359" cy="5623927"/>
            </a:xfrm>
            <a:prstGeom prst="round2SameRect">
              <a:avLst>
                <a:gd name="adj1" fmla="val 50000"/>
                <a:gd name="adj2" fmla="val 0"/>
              </a:avLst>
            </a:prstGeom>
            <a:solidFill>
              <a:srgbClr val="42BA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0730A785-957D-7AA6-D634-6E3F265F7E9A}"/>
                </a:ext>
              </a:extLst>
            </p:cNvPr>
            <p:cNvSpPr txBox="1"/>
            <p:nvPr/>
          </p:nvSpPr>
          <p:spPr>
            <a:xfrm>
              <a:off x="384454" y="1767304"/>
              <a:ext cx="7498079" cy="45653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Candidate Attributes</a:t>
              </a:r>
            </a:p>
          </p:txBody>
        </p:sp>
        <p:sp>
          <p:nvSpPr>
            <p:cNvPr id="47" name="TextBox 46">
              <a:extLst>
                <a:ext uri="{FF2B5EF4-FFF2-40B4-BE49-F238E27FC236}">
                  <a16:creationId xmlns:a16="http://schemas.microsoft.com/office/drawing/2014/main" id="{0001DD25-D39F-3243-78C1-2C859B92549A}"/>
                </a:ext>
              </a:extLst>
            </p:cNvPr>
            <p:cNvSpPr txBox="1"/>
            <p:nvPr/>
          </p:nvSpPr>
          <p:spPr>
            <a:xfrm>
              <a:off x="432221" y="3630928"/>
              <a:ext cx="4671793" cy="416011"/>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Candidate Differentiation </a:t>
              </a:r>
            </a:p>
          </p:txBody>
        </p:sp>
      </p:grpSp>
      <p:sp>
        <p:nvSpPr>
          <p:cNvPr id="27" name="TextBox 26">
            <a:extLst>
              <a:ext uri="{FF2B5EF4-FFF2-40B4-BE49-F238E27FC236}">
                <a16:creationId xmlns:a16="http://schemas.microsoft.com/office/drawing/2014/main" id="{823E78CF-5F83-C02C-3D03-7428026539C5}"/>
              </a:ext>
            </a:extLst>
          </p:cNvPr>
          <p:cNvSpPr txBox="1"/>
          <p:nvPr/>
        </p:nvSpPr>
        <p:spPr>
          <a:xfrm>
            <a:off x="6140238" y="2936913"/>
            <a:ext cx="17216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rPr>
              <a:t>Symptom Relief as early as 24h</a:t>
            </a:r>
          </a:p>
        </p:txBody>
      </p:sp>
      <p:sp>
        <p:nvSpPr>
          <p:cNvPr id="3" name="TextBox 2">
            <a:extLst>
              <a:ext uri="{FF2B5EF4-FFF2-40B4-BE49-F238E27FC236}">
                <a16:creationId xmlns:a16="http://schemas.microsoft.com/office/drawing/2014/main" id="{76DCAEC6-5DB5-7547-E7EF-A409C7505692}"/>
              </a:ext>
            </a:extLst>
          </p:cNvPr>
          <p:cNvSpPr txBox="1"/>
          <p:nvPr/>
        </p:nvSpPr>
        <p:spPr>
          <a:xfrm>
            <a:off x="5828865" y="1455473"/>
            <a:ext cx="5245535" cy="456535"/>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err="1">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Brexanolone</a:t>
            </a:r>
            <a:r>
              <a:rPr kumimoji="0" lang="en-US" sz="1800" b="1"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Efficacy Advantage</a:t>
            </a:r>
          </a:p>
        </p:txBody>
      </p:sp>
    </p:spTree>
    <p:extLst>
      <p:ext uri="{BB962C8B-B14F-4D97-AF65-F5344CB8AC3E}">
        <p14:creationId xmlns:p14="http://schemas.microsoft.com/office/powerpoint/2010/main" val="41701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F2296E2-5D43-E192-CE3D-37CCFB8E58F1}"/>
              </a:ext>
            </a:extLst>
          </p:cNvPr>
          <p:cNvSpPr/>
          <p:nvPr/>
        </p:nvSpPr>
        <p:spPr>
          <a:xfrm>
            <a:off x="365255" y="1461829"/>
            <a:ext cx="6102452" cy="485391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8B3317D-1E1E-BF9D-6A89-063C37CC8D65}"/>
              </a:ext>
            </a:extLst>
          </p:cNvPr>
          <p:cNvSpPr txBox="1">
            <a:spLocks/>
          </p:cNvSpPr>
          <p:nvPr/>
        </p:nvSpPr>
        <p:spPr>
          <a:xfrm>
            <a:off x="369327" y="460104"/>
            <a:ext cx="11418999" cy="420838"/>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US" sz="2600" b="1"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335B74"/>
                </a:solidFill>
                <a:effectLst/>
                <a:uLnTx/>
                <a:uFillTx/>
                <a:latin typeface="Helvetica Neue" panose="02000503000000020004" pitchFamily="2" charset="0"/>
              </a:rPr>
              <a:t>Pilot PK Bridge Study Results</a:t>
            </a:r>
          </a:p>
        </p:txBody>
      </p:sp>
      <p:sp>
        <p:nvSpPr>
          <p:cNvPr id="7" name="Content Placeholder 2">
            <a:extLst>
              <a:ext uri="{FF2B5EF4-FFF2-40B4-BE49-F238E27FC236}">
                <a16:creationId xmlns:a16="http://schemas.microsoft.com/office/drawing/2014/main" id="{811620AE-6E01-D42B-3F81-2755A49B3C93}"/>
              </a:ext>
            </a:extLst>
          </p:cNvPr>
          <p:cNvSpPr txBox="1">
            <a:spLocks/>
          </p:cNvSpPr>
          <p:nvPr/>
        </p:nvSpPr>
        <p:spPr>
          <a:xfrm>
            <a:off x="470026" y="4187608"/>
            <a:ext cx="5671070" cy="1947071"/>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rgbClr val="186295"/>
              </a:buClr>
              <a:buFont typeface="Arial" panose="020B0604020202020204" pitchFamily="34" charset="0"/>
              <a:buChar char="•"/>
              <a:defRPr lang="en-US" sz="20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914400" rtl="0" eaLnBrk="1" latinLnBrk="0" hangingPunct="1">
              <a:spcBef>
                <a:spcPct val="20000"/>
              </a:spcBef>
              <a:buClr>
                <a:srgbClr val="186295"/>
              </a:buClr>
              <a:buFont typeface="Arial" panose="020B0604020202020204" pitchFamily="34" charset="0"/>
              <a:buChar char="–"/>
              <a:defRPr lang="en-US" sz="18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spcBef>
                <a:spcPct val="20000"/>
              </a:spcBef>
              <a:buClr>
                <a:srgbClr val="186295"/>
              </a:buClr>
              <a:buFont typeface="Arial" panose="020B0604020202020204" pitchFamily="34" charset="0"/>
              <a:buChar char="•"/>
              <a:defRPr lang="en-US" sz="16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spcBef>
                <a:spcPct val="20000"/>
              </a:spcBef>
              <a:buClr>
                <a:srgbClr val="186295"/>
              </a:buClr>
              <a:buFont typeface="Arial" panose="020B0604020202020204" pitchFamily="34" charset="0"/>
              <a:buChar char="–"/>
              <a:defRPr lang="en-US"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spcBef>
                <a:spcPct val="20000"/>
              </a:spcBef>
              <a:buClr>
                <a:srgbClr val="186295"/>
              </a:buClr>
              <a:buFont typeface="Arial" panose="020B0604020202020204" pitchFamily="34" charset="0"/>
              <a:buChar char="»"/>
              <a:defRPr lang="en-US"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1600"/>
          </a:p>
          <a:p>
            <a:pPr>
              <a:defRPr/>
            </a:pPr>
            <a:r>
              <a:rPr lang="en-US" sz="1600"/>
              <a:t>Showed comparable PK exposure to both efficacious doses of IV </a:t>
            </a:r>
            <a:r>
              <a:rPr lang="en-US" sz="1600" err="1"/>
              <a:t>Brexanolone</a:t>
            </a:r>
            <a:r>
              <a:rPr lang="en-US" sz="1600"/>
              <a:t> (i.e., 60 µg /kg/</a:t>
            </a:r>
            <a:r>
              <a:rPr lang="en-US" sz="1600" err="1"/>
              <a:t>hr</a:t>
            </a:r>
            <a:r>
              <a:rPr lang="en-US" sz="1600"/>
              <a:t> and 90 µg /kg/</a:t>
            </a:r>
            <a:r>
              <a:rPr lang="en-US" sz="1600" err="1"/>
              <a:t>hr</a:t>
            </a:r>
            <a:r>
              <a:rPr lang="en-US" sz="1600"/>
              <a:t>)</a:t>
            </a:r>
          </a:p>
          <a:p>
            <a:pPr marL="0" marR="0" lvl="0" indent="0" algn="l" defTabSz="914400" rtl="0" eaLnBrk="1" fontAlgn="auto" latinLnBrk="0" hangingPunct="1">
              <a:lnSpc>
                <a:spcPct val="100000"/>
              </a:lnSpc>
              <a:spcBef>
                <a:spcPct val="20000"/>
              </a:spcBef>
              <a:spcAft>
                <a:spcPts val="0"/>
              </a:spcAft>
              <a:buClr>
                <a:srgbClr val="186295"/>
              </a:buClr>
              <a:buSzTx/>
              <a:buNone/>
              <a:tabLst/>
              <a:defRPr/>
            </a:pPr>
            <a:endParaRPr kumimoji="0" lang="en-US" sz="1600" b="0" i="0" u="none" strike="noStrike" kern="1200" cap="none" spc="0" normalizeH="0" baseline="0" noProof="0">
              <a:ln>
                <a:noFill/>
              </a:ln>
              <a:solidFill>
                <a:sysClr val="windowText" lastClr="000000">
                  <a:lumMod val="75000"/>
                  <a:lumOff val="25000"/>
                </a:sysClr>
              </a:solidFill>
              <a:effectLst/>
              <a:uLnTx/>
              <a:uFillTx/>
            </a:endParaRPr>
          </a:p>
          <a:p>
            <a:pPr marL="176213" marR="0" lvl="0" indent="-176213" algn="l" defTabSz="914400" rtl="0" eaLnBrk="1" fontAlgn="auto" latinLnBrk="0" hangingPunct="1">
              <a:lnSpc>
                <a:spcPct val="100000"/>
              </a:lnSpc>
              <a:spcBef>
                <a:spcPct val="20000"/>
              </a:spcBef>
              <a:spcAft>
                <a:spcPts val="0"/>
              </a:spcAft>
              <a:buClr>
                <a:srgbClr val="186295"/>
              </a:buClr>
              <a:buSzTx/>
              <a:buFont typeface="Arial" panose="020B0604020202020204" pitchFamily="34" charset="0"/>
              <a:buChar char="•"/>
              <a:tabLst/>
              <a:defRPr/>
            </a:pPr>
            <a:endParaRPr kumimoji="0" lang="en-US" sz="1600" b="0" i="0" u="none" strike="noStrike" kern="1200" cap="none" spc="0" normalizeH="0" baseline="0" noProof="0">
              <a:ln>
                <a:noFill/>
              </a:ln>
              <a:solidFill>
                <a:sysClr val="windowText" lastClr="000000">
                  <a:lumMod val="75000"/>
                  <a:lumOff val="25000"/>
                </a:sysClr>
              </a:solidFill>
              <a:effectLst/>
              <a:uLnTx/>
              <a:uFillTx/>
            </a:endParaRPr>
          </a:p>
          <a:p>
            <a:pPr marL="742950" marR="0" lvl="1" indent="-285750" algn="l" defTabSz="914400" rtl="0" eaLnBrk="1" fontAlgn="auto" latinLnBrk="0" hangingPunct="1">
              <a:lnSpc>
                <a:spcPct val="100000"/>
              </a:lnSpc>
              <a:spcBef>
                <a:spcPct val="20000"/>
              </a:spcBef>
              <a:spcAft>
                <a:spcPts val="0"/>
              </a:spcAft>
              <a:buClr>
                <a:srgbClr val="186295"/>
              </a:buClr>
              <a:buSzTx/>
              <a:buFont typeface="Arial" panose="020B0604020202020204" pitchFamily="34" charset="0"/>
              <a:buChar char="–"/>
              <a:tabLst/>
              <a:defRPr/>
            </a:pPr>
            <a:endParaRPr kumimoji="0" lang="en-US" sz="800" b="0" i="0" u="none" strike="noStrike" kern="1200" cap="none" spc="0" normalizeH="0" baseline="0" noProof="0">
              <a:ln>
                <a:noFill/>
              </a:ln>
              <a:solidFill>
                <a:sysClr val="windowText" lastClr="000000">
                  <a:lumMod val="75000"/>
                  <a:lumOff val="25000"/>
                </a:sysClr>
              </a:solidFill>
              <a:effectLst/>
              <a:highlight>
                <a:srgbClr val="FFFF00"/>
              </a:highlight>
              <a:uLnTx/>
              <a:uFillTx/>
              <a:latin typeface="Helvetica Neue" panose="02000503000000020004" pitchFamily="2" charset="0"/>
            </a:endParaRPr>
          </a:p>
        </p:txBody>
      </p:sp>
      <p:sp>
        <p:nvSpPr>
          <p:cNvPr id="9" name="Text Placeholder 4">
            <a:extLst>
              <a:ext uri="{FF2B5EF4-FFF2-40B4-BE49-F238E27FC236}">
                <a16:creationId xmlns:a16="http://schemas.microsoft.com/office/drawing/2014/main" id="{E11EADBD-CB97-A99E-DDA0-E907AE886168}"/>
              </a:ext>
            </a:extLst>
          </p:cNvPr>
          <p:cNvSpPr txBox="1">
            <a:spLocks/>
          </p:cNvSpPr>
          <p:nvPr/>
        </p:nvSpPr>
        <p:spPr>
          <a:xfrm>
            <a:off x="365255" y="880942"/>
            <a:ext cx="2522911" cy="34348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buClr>
                <a:srgbClr val="186295"/>
              </a:buClr>
              <a:buFont typeface="Arial" panose="020B0604020202020204" pitchFamily="34" charset="0"/>
              <a:buNone/>
              <a:defRPr lang="en-US" sz="2000" b="1" i="0" kern="12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vl2pPr marL="742950" indent="-285750" algn="l" defTabSz="914400" rtl="0" eaLnBrk="1" latinLnBrk="0" hangingPunct="1">
              <a:spcBef>
                <a:spcPct val="20000"/>
              </a:spcBef>
              <a:buClr>
                <a:srgbClr val="186295"/>
              </a:buClr>
              <a:buFont typeface="Arial" panose="020B0604020202020204" pitchFamily="34" charset="0"/>
              <a:buChar char="–"/>
              <a:defRPr lang="en-US" sz="1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spcBef>
                <a:spcPct val="20000"/>
              </a:spcBef>
              <a:buClr>
                <a:srgbClr val="186295"/>
              </a:buClr>
              <a:buFont typeface="Arial" panose="020B0604020202020204" pitchFamily="34" charset="0"/>
              <a:buChar char="•"/>
              <a:defRPr lang="en-US" sz="16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spcBef>
                <a:spcPct val="20000"/>
              </a:spcBef>
              <a:buClr>
                <a:srgbClr val="186295"/>
              </a:buClr>
              <a:buFont typeface="Arial" panose="020B0604020202020204" pitchFamily="34" charset="0"/>
              <a:buChar char="»"/>
              <a:defRPr lang="en-US" sz="14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kumimoji="0" lang="en-US" sz="2000" b="1" i="0" u="none" strike="noStrike" kern="1200" cap="none" spc="0" normalizeH="0" baseline="0" noProof="0">
              <a:ln>
                <a:noFill/>
              </a:ln>
              <a:solidFill>
                <a:srgbClr val="335B74"/>
              </a:solidFill>
              <a:effectLst/>
              <a:uLnTx/>
              <a:uFillTx/>
              <a:latin typeface="Helvetica Neue" panose="02000503000000020004" pitchFamily="2" charset="0"/>
            </a:endParaRPr>
          </a:p>
        </p:txBody>
      </p:sp>
      <p:sp>
        <p:nvSpPr>
          <p:cNvPr id="10" name="TextBox 9">
            <a:extLst>
              <a:ext uri="{FF2B5EF4-FFF2-40B4-BE49-F238E27FC236}">
                <a16:creationId xmlns:a16="http://schemas.microsoft.com/office/drawing/2014/main" id="{8425A13D-94BD-166E-841E-DDE1472F36EE}"/>
              </a:ext>
            </a:extLst>
          </p:cNvPr>
          <p:cNvSpPr txBox="1"/>
          <p:nvPr/>
        </p:nvSpPr>
        <p:spPr>
          <a:xfrm>
            <a:off x="2108388" y="1545726"/>
            <a:ext cx="2698175" cy="369332"/>
          </a:xfrm>
          <a:prstGeom prst="rect">
            <a:avLst/>
          </a:prstGeom>
          <a:noFill/>
        </p:spPr>
        <p:txBody>
          <a:bodyPr wrap="none" rtlCol="0">
            <a:spAutoFit/>
          </a:bodyPr>
          <a:lstStyle/>
          <a:p>
            <a:pPr>
              <a:defRPr/>
            </a:pPr>
            <a:r>
              <a:rPr kumimoji="0" lang="en-US" sz="1800" b="1" i="0" u="none" strike="noStrike" kern="1200" cap="none" spc="0" normalizeH="0" baseline="0" noProof="0">
                <a:ln>
                  <a:noFill/>
                </a:ln>
                <a:solidFill>
                  <a:srgbClr val="335B74"/>
                </a:solidFill>
                <a:effectLst/>
                <a:uLnTx/>
                <a:uFillTx/>
                <a:latin typeface="Helvetica Neue" panose="02000503000000020004" pitchFamily="2" charset="0"/>
              </a:rPr>
              <a:t>Comparative Exposure</a:t>
            </a:r>
          </a:p>
        </p:txBody>
      </p:sp>
      <p:graphicFrame>
        <p:nvGraphicFramePr>
          <p:cNvPr id="11" name="Table 9">
            <a:extLst>
              <a:ext uri="{FF2B5EF4-FFF2-40B4-BE49-F238E27FC236}">
                <a16:creationId xmlns:a16="http://schemas.microsoft.com/office/drawing/2014/main" id="{2F4ED365-81A5-F199-EFBB-E59093058086}"/>
              </a:ext>
            </a:extLst>
          </p:cNvPr>
          <p:cNvGraphicFramePr>
            <a:graphicFrameLocks/>
          </p:cNvGraphicFramePr>
          <p:nvPr>
            <p:extLst>
              <p:ext uri="{D42A27DB-BD31-4B8C-83A1-F6EECF244321}">
                <p14:modId xmlns:p14="http://schemas.microsoft.com/office/powerpoint/2010/main" val="1541863575"/>
              </p:ext>
            </p:extLst>
          </p:nvPr>
        </p:nvGraphicFramePr>
        <p:xfrm>
          <a:off x="2501079" y="2286575"/>
          <a:ext cx="2687856" cy="1482536"/>
        </p:xfrm>
        <a:graphic>
          <a:graphicData uri="http://schemas.openxmlformats.org/drawingml/2006/table">
            <a:tbl>
              <a:tblPr firstRow="1" bandRow="1"/>
              <a:tblGrid>
                <a:gridCol w="1353952">
                  <a:extLst>
                    <a:ext uri="{9D8B030D-6E8A-4147-A177-3AD203B41FA5}">
                      <a16:colId xmlns:a16="http://schemas.microsoft.com/office/drawing/2014/main" val="1337988675"/>
                    </a:ext>
                  </a:extLst>
                </a:gridCol>
                <a:gridCol w="1333904">
                  <a:extLst>
                    <a:ext uri="{9D8B030D-6E8A-4147-A177-3AD203B41FA5}">
                      <a16:colId xmlns:a16="http://schemas.microsoft.com/office/drawing/2014/main" val="1593846261"/>
                    </a:ext>
                  </a:extLst>
                </a:gridCol>
              </a:tblGrid>
              <a:tr h="437703">
                <a:tc>
                  <a:txBody>
                    <a:bodyPr/>
                    <a:lstStyle>
                      <a:lvl1pPr marL="0" algn="l" defTabSz="609585" rtl="0" eaLnBrk="1" latinLnBrk="0" hangingPunct="1">
                        <a:defRPr sz="2400" b="1" kern="1200">
                          <a:solidFill>
                            <a:schemeClr val="lt1"/>
                          </a:solidFill>
                          <a:latin typeface="Calibri"/>
                        </a:defRPr>
                      </a:lvl1pPr>
                      <a:lvl2pPr marL="609585" algn="l" defTabSz="609585" rtl="0" eaLnBrk="1" latinLnBrk="0" hangingPunct="1">
                        <a:defRPr sz="2400" b="1" kern="1200">
                          <a:solidFill>
                            <a:schemeClr val="lt1"/>
                          </a:solidFill>
                          <a:latin typeface="Calibri"/>
                        </a:defRPr>
                      </a:lvl2pPr>
                      <a:lvl3pPr marL="1219170" algn="l" defTabSz="609585" rtl="0" eaLnBrk="1" latinLnBrk="0" hangingPunct="1">
                        <a:defRPr sz="2400" b="1" kern="1200">
                          <a:solidFill>
                            <a:schemeClr val="lt1"/>
                          </a:solidFill>
                          <a:latin typeface="Calibri"/>
                        </a:defRPr>
                      </a:lvl3pPr>
                      <a:lvl4pPr marL="1828754" algn="l" defTabSz="609585" rtl="0" eaLnBrk="1" latinLnBrk="0" hangingPunct="1">
                        <a:defRPr sz="2400" b="1" kern="1200">
                          <a:solidFill>
                            <a:schemeClr val="lt1"/>
                          </a:solidFill>
                          <a:latin typeface="Calibri"/>
                        </a:defRPr>
                      </a:lvl4pPr>
                      <a:lvl5pPr marL="2438339" algn="l" defTabSz="609585" rtl="0" eaLnBrk="1" latinLnBrk="0" hangingPunct="1">
                        <a:defRPr sz="2400" b="1" kern="1200">
                          <a:solidFill>
                            <a:schemeClr val="lt1"/>
                          </a:solidFill>
                          <a:latin typeface="Calibri"/>
                        </a:defRPr>
                      </a:lvl5pPr>
                      <a:lvl6pPr marL="3047924" algn="l" defTabSz="609585" rtl="0" eaLnBrk="1" latinLnBrk="0" hangingPunct="1">
                        <a:defRPr sz="2400" b="1" kern="1200">
                          <a:solidFill>
                            <a:schemeClr val="lt1"/>
                          </a:solidFill>
                          <a:latin typeface="Calibri"/>
                        </a:defRPr>
                      </a:lvl6pPr>
                      <a:lvl7pPr marL="3657509" algn="l" defTabSz="609585" rtl="0" eaLnBrk="1" latinLnBrk="0" hangingPunct="1">
                        <a:defRPr sz="2400" b="1" kern="1200">
                          <a:solidFill>
                            <a:schemeClr val="lt1"/>
                          </a:solidFill>
                          <a:latin typeface="Calibri"/>
                        </a:defRPr>
                      </a:lvl7pPr>
                      <a:lvl8pPr marL="4267093" algn="l" defTabSz="609585" rtl="0" eaLnBrk="1" latinLnBrk="0" hangingPunct="1">
                        <a:defRPr sz="2400" b="1" kern="1200">
                          <a:solidFill>
                            <a:schemeClr val="lt1"/>
                          </a:solidFill>
                          <a:latin typeface="Calibri"/>
                        </a:defRPr>
                      </a:lvl8pPr>
                      <a:lvl9pPr marL="4876678" algn="l" defTabSz="609585" rtl="0" eaLnBrk="1" latinLnBrk="0" hangingPunct="1">
                        <a:defRPr sz="2400" b="1" kern="1200">
                          <a:solidFill>
                            <a:schemeClr val="lt1"/>
                          </a:solidFill>
                          <a:latin typeface="Calibri"/>
                        </a:defRPr>
                      </a:lvl9pPr>
                    </a:lstStyle>
                    <a:p>
                      <a:pPr algn="ctr"/>
                      <a:r>
                        <a:rPr lang="en-US" sz="1800">
                          <a:solidFill>
                            <a:schemeClr val="bg1"/>
                          </a:solidFill>
                        </a:rPr>
                        <a:t>PK Parameter</a:t>
                      </a:r>
                      <a:endParaRPr lang="en-US" sz="160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609585" rtl="0" eaLnBrk="1" latinLnBrk="0" hangingPunct="1">
                        <a:defRPr sz="2400" b="1" kern="1200">
                          <a:solidFill>
                            <a:schemeClr val="lt1"/>
                          </a:solidFill>
                          <a:latin typeface="Calibri"/>
                        </a:defRPr>
                      </a:lvl1pPr>
                      <a:lvl2pPr marL="609585" algn="l" defTabSz="609585" rtl="0" eaLnBrk="1" latinLnBrk="0" hangingPunct="1">
                        <a:defRPr sz="2400" b="1" kern="1200">
                          <a:solidFill>
                            <a:schemeClr val="lt1"/>
                          </a:solidFill>
                          <a:latin typeface="Calibri"/>
                        </a:defRPr>
                      </a:lvl2pPr>
                      <a:lvl3pPr marL="1219170" algn="l" defTabSz="609585" rtl="0" eaLnBrk="1" latinLnBrk="0" hangingPunct="1">
                        <a:defRPr sz="2400" b="1" kern="1200">
                          <a:solidFill>
                            <a:schemeClr val="lt1"/>
                          </a:solidFill>
                          <a:latin typeface="Calibri"/>
                        </a:defRPr>
                      </a:lvl3pPr>
                      <a:lvl4pPr marL="1828754" algn="l" defTabSz="609585" rtl="0" eaLnBrk="1" latinLnBrk="0" hangingPunct="1">
                        <a:defRPr sz="2400" b="1" kern="1200">
                          <a:solidFill>
                            <a:schemeClr val="lt1"/>
                          </a:solidFill>
                          <a:latin typeface="Calibri"/>
                        </a:defRPr>
                      </a:lvl4pPr>
                      <a:lvl5pPr marL="2438339" algn="l" defTabSz="609585" rtl="0" eaLnBrk="1" latinLnBrk="0" hangingPunct="1">
                        <a:defRPr sz="2400" b="1" kern="1200">
                          <a:solidFill>
                            <a:schemeClr val="lt1"/>
                          </a:solidFill>
                          <a:latin typeface="Calibri"/>
                        </a:defRPr>
                      </a:lvl5pPr>
                      <a:lvl6pPr marL="3047924" algn="l" defTabSz="609585" rtl="0" eaLnBrk="1" latinLnBrk="0" hangingPunct="1">
                        <a:defRPr sz="2400" b="1" kern="1200">
                          <a:solidFill>
                            <a:schemeClr val="lt1"/>
                          </a:solidFill>
                          <a:latin typeface="Calibri"/>
                        </a:defRPr>
                      </a:lvl6pPr>
                      <a:lvl7pPr marL="3657509" algn="l" defTabSz="609585" rtl="0" eaLnBrk="1" latinLnBrk="0" hangingPunct="1">
                        <a:defRPr sz="2400" b="1" kern="1200">
                          <a:solidFill>
                            <a:schemeClr val="lt1"/>
                          </a:solidFill>
                          <a:latin typeface="Calibri"/>
                        </a:defRPr>
                      </a:lvl7pPr>
                      <a:lvl8pPr marL="4267093" algn="l" defTabSz="609585" rtl="0" eaLnBrk="1" latinLnBrk="0" hangingPunct="1">
                        <a:defRPr sz="2400" b="1" kern="1200">
                          <a:solidFill>
                            <a:schemeClr val="lt1"/>
                          </a:solidFill>
                          <a:latin typeface="Calibri"/>
                        </a:defRPr>
                      </a:lvl8pPr>
                      <a:lvl9pPr marL="4876678" algn="l" defTabSz="609585" rtl="0" eaLnBrk="1" latinLnBrk="0" hangingPunct="1">
                        <a:defRPr sz="24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DR 1 vs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IV 60 </a:t>
                      </a:r>
                      <a:r>
                        <a:rPr lang="en-US" sz="1800" b="1" i="0" u="none" strike="noStrike">
                          <a:solidFill>
                            <a:schemeClr val="bg1"/>
                          </a:solidFill>
                          <a:effectLst/>
                          <a:latin typeface="Calibri" panose="020F0502020204030204" pitchFamily="34" charset="0"/>
                          <a:cs typeface="Calibri" panose="020F0502020204030204" pitchFamily="34" charset="0"/>
                        </a:rPr>
                        <a:t>µ</a:t>
                      </a:r>
                      <a:r>
                        <a:rPr lang="en-US" sz="1800" b="1" i="0" u="none" strike="noStrike">
                          <a:solidFill>
                            <a:schemeClr val="bg1"/>
                          </a:solidFill>
                          <a:effectLst/>
                          <a:latin typeface="Calibri (Body)"/>
                        </a:rPr>
                        <a:t>g*</a:t>
                      </a:r>
                      <a:endParaRPr lang="en-US" sz="1800" b="1" i="0" u="none" strike="noStrike" baseline="30000">
                        <a:solidFill>
                          <a:schemeClr val="bg1"/>
                        </a:solidFill>
                        <a:effectLst/>
                        <a:latin typeface="Calibri (Body)"/>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extLst>
                  <a:ext uri="{0D108BD9-81ED-4DB2-BD59-A6C34878D82A}">
                    <a16:rowId xmlns:a16="http://schemas.microsoft.com/office/drawing/2014/main" val="68599855"/>
                  </a:ext>
                </a:extLst>
              </a:tr>
              <a:tr h="421228">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rial" panose="020B0604020202020204" pitchFamily="34" charset="0"/>
                        </a:rPr>
                        <a:t>AUC</a:t>
                      </a:r>
                      <a:r>
                        <a:rPr lang="en-US" sz="1600" b="0" i="0" u="none" strike="noStrike" baseline="-25000">
                          <a:solidFill>
                            <a:schemeClr val="tx1"/>
                          </a:solidFill>
                          <a:effectLst/>
                          <a:latin typeface="Arial" panose="020B0604020202020204" pitchFamily="34" charset="0"/>
                        </a:rPr>
                        <a:t>∞</a:t>
                      </a:r>
                      <a:endParaRPr lang="en-US" sz="1600" b="0" i="0" u="none" strike="noStrike" baseline="-25000">
                        <a:solidFill>
                          <a:schemeClr val="tx1"/>
                        </a:solidFill>
                        <a:effectLst/>
                        <a:latin typeface="Calibri (Body)"/>
                      </a:endParaRPr>
                    </a:p>
                  </a:txBody>
                  <a:tcPr marL="73152"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98%</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2458679635"/>
                  </a:ext>
                </a:extLst>
              </a:tr>
              <a:tr h="421228">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rial" panose="020B0604020202020204" pitchFamily="34" charset="0"/>
                        </a:rPr>
                        <a:t>C</a:t>
                      </a:r>
                      <a:r>
                        <a:rPr lang="en-US" sz="1600" b="0" i="0" u="none" strike="noStrike" baseline="-25000">
                          <a:solidFill>
                            <a:schemeClr val="tx1"/>
                          </a:solidFill>
                          <a:effectLst/>
                          <a:latin typeface="Arial" panose="020B0604020202020204" pitchFamily="34" charset="0"/>
                        </a:rPr>
                        <a:t>max</a:t>
                      </a:r>
                      <a:endParaRPr lang="en-US" sz="1600" b="0" i="0" u="none" strike="noStrike" baseline="-25000">
                        <a:solidFill>
                          <a:schemeClr val="tx1"/>
                        </a:solidFill>
                        <a:effectLst/>
                        <a:latin typeface="Calibri (Body)"/>
                      </a:endParaRPr>
                    </a:p>
                  </a:txBody>
                  <a:tcPr marL="73152"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114%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2775845998"/>
                  </a:ext>
                </a:extLst>
              </a:tr>
            </a:tbl>
          </a:graphicData>
        </a:graphic>
      </p:graphicFrame>
      <p:sp>
        <p:nvSpPr>
          <p:cNvPr id="12" name="Rectangle 11">
            <a:extLst>
              <a:ext uri="{FF2B5EF4-FFF2-40B4-BE49-F238E27FC236}">
                <a16:creationId xmlns:a16="http://schemas.microsoft.com/office/drawing/2014/main" id="{07662BBA-4D29-BABE-3939-EB0C6AB96F37}"/>
              </a:ext>
            </a:extLst>
          </p:cNvPr>
          <p:cNvSpPr/>
          <p:nvPr/>
        </p:nvSpPr>
        <p:spPr>
          <a:xfrm>
            <a:off x="4178623" y="3008387"/>
            <a:ext cx="622570" cy="306421"/>
          </a:xfrm>
          <a:prstGeom prst="rect">
            <a:avLst/>
          </a:prstGeom>
          <a:solidFill>
            <a:srgbClr val="CCE3F5"/>
          </a:solidFill>
          <a:ln w="9525" cap="flat" cmpd="sng" algn="ctr">
            <a:noFill/>
            <a:prstDash val="solid"/>
            <a:round/>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BA97">
                  <a:lumMod val="75000"/>
                </a:srgb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EFEF27FF-6EDA-360C-D4D3-BBEF00AA6B05}"/>
              </a:ext>
            </a:extLst>
          </p:cNvPr>
          <p:cNvSpPr/>
          <p:nvPr/>
        </p:nvSpPr>
        <p:spPr>
          <a:xfrm>
            <a:off x="4139713" y="3432421"/>
            <a:ext cx="622570" cy="306421"/>
          </a:xfrm>
          <a:prstGeom prst="rect">
            <a:avLst/>
          </a:prstGeom>
          <a:solidFill>
            <a:srgbClr val="E7F1FA"/>
          </a:solidFill>
          <a:ln w="9525" cap="flat" cmpd="sng" algn="ctr">
            <a:noFill/>
            <a:prstDash val="solid"/>
            <a:round/>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BA97">
                  <a:lumMod val="75000"/>
                </a:srgbClr>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818799B0-8C66-3C76-17C6-187C47560012}"/>
              </a:ext>
            </a:extLst>
          </p:cNvPr>
          <p:cNvSpPr/>
          <p:nvPr/>
        </p:nvSpPr>
        <p:spPr>
          <a:xfrm>
            <a:off x="7117600" y="3412663"/>
            <a:ext cx="632921" cy="312009"/>
          </a:xfrm>
          <a:prstGeom prst="rect">
            <a:avLst/>
          </a:prstGeom>
          <a:solidFill>
            <a:srgbClr val="E7F1FA"/>
          </a:solidFill>
          <a:ln w="9525" cap="flat" cmpd="sng" algn="ctr">
            <a:noFill/>
            <a:prstDash val="solid"/>
            <a:round/>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2BA97">
                  <a:lumMod val="75000"/>
                </a:srgbClr>
              </a:solidFill>
              <a:effectLst/>
              <a:uLnTx/>
              <a:uFillTx/>
              <a:latin typeface="Calibri"/>
              <a:ea typeface="+mn-ea"/>
              <a:cs typeface="+mn-cs"/>
            </a:endParaRPr>
          </a:p>
        </p:txBody>
      </p:sp>
      <p:graphicFrame>
        <p:nvGraphicFramePr>
          <p:cNvPr id="20" name="Table 9">
            <a:extLst>
              <a:ext uri="{FF2B5EF4-FFF2-40B4-BE49-F238E27FC236}">
                <a16:creationId xmlns:a16="http://schemas.microsoft.com/office/drawing/2014/main" id="{EB57647F-E545-A582-D85E-A0B47DFA1788}"/>
              </a:ext>
            </a:extLst>
          </p:cNvPr>
          <p:cNvGraphicFramePr>
            <a:graphicFrameLocks/>
          </p:cNvGraphicFramePr>
          <p:nvPr>
            <p:extLst>
              <p:ext uri="{D42A27DB-BD31-4B8C-83A1-F6EECF244321}">
                <p14:modId xmlns:p14="http://schemas.microsoft.com/office/powerpoint/2010/main" val="2773126005"/>
              </p:ext>
            </p:extLst>
          </p:nvPr>
        </p:nvGraphicFramePr>
        <p:xfrm>
          <a:off x="691867" y="1998955"/>
          <a:ext cx="5449228" cy="2188653"/>
        </p:xfrm>
        <a:graphic>
          <a:graphicData uri="http://schemas.openxmlformats.org/drawingml/2006/table">
            <a:tbl>
              <a:tblPr firstRow="1" bandRow="1"/>
              <a:tblGrid>
                <a:gridCol w="1527810">
                  <a:extLst>
                    <a:ext uri="{9D8B030D-6E8A-4147-A177-3AD203B41FA5}">
                      <a16:colId xmlns:a16="http://schemas.microsoft.com/office/drawing/2014/main" val="1337988675"/>
                    </a:ext>
                  </a:extLst>
                </a:gridCol>
                <a:gridCol w="1989041">
                  <a:extLst>
                    <a:ext uri="{9D8B030D-6E8A-4147-A177-3AD203B41FA5}">
                      <a16:colId xmlns:a16="http://schemas.microsoft.com/office/drawing/2014/main" val="1593846261"/>
                    </a:ext>
                  </a:extLst>
                </a:gridCol>
                <a:gridCol w="1932377">
                  <a:extLst>
                    <a:ext uri="{9D8B030D-6E8A-4147-A177-3AD203B41FA5}">
                      <a16:colId xmlns:a16="http://schemas.microsoft.com/office/drawing/2014/main" val="3581593438"/>
                    </a:ext>
                  </a:extLst>
                </a:gridCol>
              </a:tblGrid>
              <a:tr h="604916">
                <a:tc rowSpan="2">
                  <a:txBody>
                    <a:bodyPr/>
                    <a:lstStyle/>
                    <a:p>
                      <a:pPr algn="ctr"/>
                      <a:r>
                        <a:rPr lang="en-US" sz="1800" b="1" i="0" u="none" strike="noStrike" kern="1200">
                          <a:solidFill>
                            <a:schemeClr val="bg1"/>
                          </a:solidFill>
                          <a:effectLst/>
                          <a:latin typeface="Calibri (Body)"/>
                          <a:ea typeface="+mn-ea"/>
                          <a:cs typeface="+mn-cs"/>
                        </a:rPr>
                        <a:t>PK </a:t>
                      </a:r>
                    </a:p>
                    <a:p>
                      <a:pPr algn="ctr"/>
                      <a:r>
                        <a:rPr lang="en-US" sz="1800" b="1" i="0" u="none" strike="noStrike" kern="1200">
                          <a:solidFill>
                            <a:schemeClr val="bg1"/>
                          </a:solidFill>
                          <a:effectLst/>
                          <a:latin typeface="Calibri (Body)"/>
                          <a:ea typeface="+mn-ea"/>
                          <a:cs typeface="+mn-cs"/>
                        </a:rPr>
                        <a:t>Parameter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a:solidFill>
                            <a:schemeClr val="bg1"/>
                          </a:solidFill>
                          <a:effectLst/>
                          <a:latin typeface="Calibri (Body)"/>
                          <a:ea typeface="+mn-ea"/>
                          <a:cs typeface="+mn-cs"/>
                        </a:rPr>
                        <a:t>Ratios (%) of geometric mean</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kern="1200">
                          <a:solidFill>
                            <a:schemeClr val="bg1"/>
                          </a:solidFill>
                          <a:effectLst/>
                          <a:latin typeface="Calibri (Body)"/>
                          <a:ea typeface="+mn-ea"/>
                          <a:cs typeface="+mn-cs"/>
                        </a:rPr>
                        <a:t>LPCN 1154 vs IV </a:t>
                      </a:r>
                      <a:r>
                        <a:rPr lang="en-US" sz="1800" b="1" i="0" u="none" strike="noStrike" kern="1200" err="1">
                          <a:solidFill>
                            <a:schemeClr val="bg1"/>
                          </a:solidFill>
                          <a:effectLst/>
                          <a:latin typeface="Calibri (Body)"/>
                          <a:ea typeface="+mn-ea"/>
                          <a:cs typeface="+mn-cs"/>
                        </a:rPr>
                        <a:t>brexanolone</a:t>
                      </a:r>
                      <a:endParaRPr lang="en-US" sz="1800" b="1" i="0" u="none" strike="noStrike" kern="1200">
                        <a:solidFill>
                          <a:schemeClr val="bg1"/>
                        </a:solidFill>
                        <a:effectLst/>
                        <a:latin typeface="Calibri (Body)"/>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i="0" u="none" strike="noStrike">
                        <a:solidFill>
                          <a:schemeClr val="bg1"/>
                        </a:solidFill>
                        <a:effectLst/>
                        <a:latin typeface="Calibri (Body)"/>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solidFill>
                  </a:tcPr>
                </a:tc>
                <a:extLst>
                  <a:ext uri="{0D108BD9-81ED-4DB2-BD59-A6C34878D82A}">
                    <a16:rowId xmlns:a16="http://schemas.microsoft.com/office/drawing/2014/main" val="3336520674"/>
                  </a:ext>
                </a:extLst>
              </a:tr>
              <a:tr h="668591">
                <a:tc vMerge="1">
                  <a:txBody>
                    <a:bodyPr/>
                    <a:lstStyle>
                      <a:lvl1pPr marL="0" algn="l" defTabSz="609585" rtl="0" eaLnBrk="1" latinLnBrk="0" hangingPunct="1">
                        <a:defRPr sz="2400" b="1" kern="1200">
                          <a:solidFill>
                            <a:schemeClr val="lt1"/>
                          </a:solidFill>
                          <a:latin typeface="Calibri"/>
                        </a:defRPr>
                      </a:lvl1pPr>
                      <a:lvl2pPr marL="609585" algn="l" defTabSz="609585" rtl="0" eaLnBrk="1" latinLnBrk="0" hangingPunct="1">
                        <a:defRPr sz="2400" b="1" kern="1200">
                          <a:solidFill>
                            <a:schemeClr val="lt1"/>
                          </a:solidFill>
                          <a:latin typeface="Calibri"/>
                        </a:defRPr>
                      </a:lvl2pPr>
                      <a:lvl3pPr marL="1219170" algn="l" defTabSz="609585" rtl="0" eaLnBrk="1" latinLnBrk="0" hangingPunct="1">
                        <a:defRPr sz="2400" b="1" kern="1200">
                          <a:solidFill>
                            <a:schemeClr val="lt1"/>
                          </a:solidFill>
                          <a:latin typeface="Calibri"/>
                        </a:defRPr>
                      </a:lvl3pPr>
                      <a:lvl4pPr marL="1828754" algn="l" defTabSz="609585" rtl="0" eaLnBrk="1" latinLnBrk="0" hangingPunct="1">
                        <a:defRPr sz="2400" b="1" kern="1200">
                          <a:solidFill>
                            <a:schemeClr val="lt1"/>
                          </a:solidFill>
                          <a:latin typeface="Calibri"/>
                        </a:defRPr>
                      </a:lvl4pPr>
                      <a:lvl5pPr marL="2438339" algn="l" defTabSz="609585" rtl="0" eaLnBrk="1" latinLnBrk="0" hangingPunct="1">
                        <a:defRPr sz="2400" b="1" kern="1200">
                          <a:solidFill>
                            <a:schemeClr val="lt1"/>
                          </a:solidFill>
                          <a:latin typeface="Calibri"/>
                        </a:defRPr>
                      </a:lvl5pPr>
                      <a:lvl6pPr marL="3047924" algn="l" defTabSz="609585" rtl="0" eaLnBrk="1" latinLnBrk="0" hangingPunct="1">
                        <a:defRPr sz="2400" b="1" kern="1200">
                          <a:solidFill>
                            <a:schemeClr val="lt1"/>
                          </a:solidFill>
                          <a:latin typeface="Calibri"/>
                        </a:defRPr>
                      </a:lvl6pPr>
                      <a:lvl7pPr marL="3657509" algn="l" defTabSz="609585" rtl="0" eaLnBrk="1" latinLnBrk="0" hangingPunct="1">
                        <a:defRPr sz="2400" b="1" kern="1200">
                          <a:solidFill>
                            <a:schemeClr val="lt1"/>
                          </a:solidFill>
                          <a:latin typeface="Calibri"/>
                        </a:defRPr>
                      </a:lvl7pPr>
                      <a:lvl8pPr marL="4267093" algn="l" defTabSz="609585" rtl="0" eaLnBrk="1" latinLnBrk="0" hangingPunct="1">
                        <a:defRPr sz="2400" b="1" kern="1200">
                          <a:solidFill>
                            <a:schemeClr val="lt1"/>
                          </a:solidFill>
                          <a:latin typeface="Calibri"/>
                        </a:defRPr>
                      </a:lvl8pPr>
                      <a:lvl9pPr marL="4876678" algn="l" defTabSz="609585" rtl="0" eaLnBrk="1" latinLnBrk="0" hangingPunct="1">
                        <a:defRPr sz="2400" b="1" kern="1200">
                          <a:solidFill>
                            <a:schemeClr val="lt1"/>
                          </a:solidFill>
                          <a:latin typeface="Calibri"/>
                        </a:defRPr>
                      </a:lvl9pPr>
                    </a:lstStyle>
                    <a:p>
                      <a:pPr algn="ctr"/>
                      <a:r>
                        <a:rPr lang="en-US" sz="1800">
                          <a:solidFill>
                            <a:schemeClr val="bg1"/>
                          </a:solidFill>
                        </a:rPr>
                        <a:t>PK Parameter</a:t>
                      </a:r>
                      <a:endParaRPr lang="en-US" sz="1600">
                        <a:solidFill>
                          <a:schemeClr val="bg1"/>
                        </a:solidFill>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609585" rtl="0" eaLnBrk="1" latinLnBrk="0" hangingPunct="1">
                        <a:defRPr sz="2400" b="1" kern="1200">
                          <a:solidFill>
                            <a:schemeClr val="lt1"/>
                          </a:solidFill>
                          <a:latin typeface="Calibri"/>
                        </a:defRPr>
                      </a:lvl1pPr>
                      <a:lvl2pPr marL="609585" algn="l" defTabSz="609585" rtl="0" eaLnBrk="1" latinLnBrk="0" hangingPunct="1">
                        <a:defRPr sz="2400" b="1" kern="1200">
                          <a:solidFill>
                            <a:schemeClr val="lt1"/>
                          </a:solidFill>
                          <a:latin typeface="Calibri"/>
                        </a:defRPr>
                      </a:lvl2pPr>
                      <a:lvl3pPr marL="1219170" algn="l" defTabSz="609585" rtl="0" eaLnBrk="1" latinLnBrk="0" hangingPunct="1">
                        <a:defRPr sz="2400" b="1" kern="1200">
                          <a:solidFill>
                            <a:schemeClr val="lt1"/>
                          </a:solidFill>
                          <a:latin typeface="Calibri"/>
                        </a:defRPr>
                      </a:lvl3pPr>
                      <a:lvl4pPr marL="1828754" algn="l" defTabSz="609585" rtl="0" eaLnBrk="1" latinLnBrk="0" hangingPunct="1">
                        <a:defRPr sz="2400" b="1" kern="1200">
                          <a:solidFill>
                            <a:schemeClr val="lt1"/>
                          </a:solidFill>
                          <a:latin typeface="Calibri"/>
                        </a:defRPr>
                      </a:lvl4pPr>
                      <a:lvl5pPr marL="2438339" algn="l" defTabSz="609585" rtl="0" eaLnBrk="1" latinLnBrk="0" hangingPunct="1">
                        <a:defRPr sz="2400" b="1" kern="1200">
                          <a:solidFill>
                            <a:schemeClr val="lt1"/>
                          </a:solidFill>
                          <a:latin typeface="Calibri"/>
                        </a:defRPr>
                      </a:lvl5pPr>
                      <a:lvl6pPr marL="3047924" algn="l" defTabSz="609585" rtl="0" eaLnBrk="1" latinLnBrk="0" hangingPunct="1">
                        <a:defRPr sz="2400" b="1" kern="1200">
                          <a:solidFill>
                            <a:schemeClr val="lt1"/>
                          </a:solidFill>
                          <a:latin typeface="Calibri"/>
                        </a:defRPr>
                      </a:lvl6pPr>
                      <a:lvl7pPr marL="3657509" algn="l" defTabSz="609585" rtl="0" eaLnBrk="1" latinLnBrk="0" hangingPunct="1">
                        <a:defRPr sz="2400" b="1" kern="1200">
                          <a:solidFill>
                            <a:schemeClr val="lt1"/>
                          </a:solidFill>
                          <a:latin typeface="Calibri"/>
                        </a:defRPr>
                      </a:lvl7pPr>
                      <a:lvl8pPr marL="4267093" algn="l" defTabSz="609585" rtl="0" eaLnBrk="1" latinLnBrk="0" hangingPunct="1">
                        <a:defRPr sz="2400" b="1" kern="1200">
                          <a:solidFill>
                            <a:schemeClr val="lt1"/>
                          </a:solidFill>
                          <a:latin typeface="Calibri"/>
                        </a:defRPr>
                      </a:lvl8pPr>
                      <a:lvl9pPr marL="4876678" algn="l" defTabSz="609585" rtl="0" eaLnBrk="1" latinLnBrk="0" hangingPunct="1">
                        <a:defRPr sz="24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DR 1 vs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IV 60 </a:t>
                      </a:r>
                      <a:r>
                        <a:rPr lang="en-US" sz="1800" b="1" i="0" u="none" strike="noStrike">
                          <a:solidFill>
                            <a:schemeClr val="bg1"/>
                          </a:solidFill>
                          <a:effectLst/>
                          <a:latin typeface="Calibri" panose="020F0502020204030204" pitchFamily="34" charset="0"/>
                          <a:cs typeface="Calibri" panose="020F0502020204030204" pitchFamily="34" charset="0"/>
                        </a:rPr>
                        <a:t>µ</a:t>
                      </a:r>
                      <a:r>
                        <a:rPr lang="en-US" sz="1800" b="1" i="0" u="none" strike="noStrike">
                          <a:solidFill>
                            <a:schemeClr val="bg1"/>
                          </a:solidFill>
                          <a:effectLst/>
                          <a:latin typeface="Calibri (Body)"/>
                        </a:rPr>
                        <a:t>g*</a:t>
                      </a:r>
                      <a:endParaRPr lang="en-US" sz="1800" b="1" i="0" u="none" strike="noStrike" baseline="30000">
                        <a:solidFill>
                          <a:schemeClr val="bg1"/>
                        </a:solidFill>
                        <a:effectLst/>
                        <a:latin typeface="Calibri (Body)"/>
                      </a:endParaRPr>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609585" rtl="0" eaLnBrk="1" latinLnBrk="0" hangingPunct="1">
                        <a:defRPr sz="2400" b="1" kern="1200">
                          <a:solidFill>
                            <a:schemeClr val="lt1"/>
                          </a:solidFill>
                          <a:latin typeface="Calibri"/>
                        </a:defRPr>
                      </a:lvl1pPr>
                      <a:lvl2pPr marL="609585" algn="l" defTabSz="609585" rtl="0" eaLnBrk="1" latinLnBrk="0" hangingPunct="1">
                        <a:defRPr sz="2400" b="1" kern="1200">
                          <a:solidFill>
                            <a:schemeClr val="lt1"/>
                          </a:solidFill>
                          <a:latin typeface="Calibri"/>
                        </a:defRPr>
                      </a:lvl2pPr>
                      <a:lvl3pPr marL="1219170" algn="l" defTabSz="609585" rtl="0" eaLnBrk="1" latinLnBrk="0" hangingPunct="1">
                        <a:defRPr sz="2400" b="1" kern="1200">
                          <a:solidFill>
                            <a:schemeClr val="lt1"/>
                          </a:solidFill>
                          <a:latin typeface="Calibri"/>
                        </a:defRPr>
                      </a:lvl3pPr>
                      <a:lvl4pPr marL="1828754" algn="l" defTabSz="609585" rtl="0" eaLnBrk="1" latinLnBrk="0" hangingPunct="1">
                        <a:defRPr sz="2400" b="1" kern="1200">
                          <a:solidFill>
                            <a:schemeClr val="lt1"/>
                          </a:solidFill>
                          <a:latin typeface="Calibri"/>
                        </a:defRPr>
                      </a:lvl4pPr>
                      <a:lvl5pPr marL="2438339" algn="l" defTabSz="609585" rtl="0" eaLnBrk="1" latinLnBrk="0" hangingPunct="1">
                        <a:defRPr sz="2400" b="1" kern="1200">
                          <a:solidFill>
                            <a:schemeClr val="lt1"/>
                          </a:solidFill>
                          <a:latin typeface="Calibri"/>
                        </a:defRPr>
                      </a:lvl5pPr>
                      <a:lvl6pPr marL="3047924" algn="l" defTabSz="609585" rtl="0" eaLnBrk="1" latinLnBrk="0" hangingPunct="1">
                        <a:defRPr sz="2400" b="1" kern="1200">
                          <a:solidFill>
                            <a:schemeClr val="lt1"/>
                          </a:solidFill>
                          <a:latin typeface="Calibri"/>
                        </a:defRPr>
                      </a:lvl6pPr>
                      <a:lvl7pPr marL="3657509" algn="l" defTabSz="609585" rtl="0" eaLnBrk="1" latinLnBrk="0" hangingPunct="1">
                        <a:defRPr sz="2400" b="1" kern="1200">
                          <a:solidFill>
                            <a:schemeClr val="lt1"/>
                          </a:solidFill>
                          <a:latin typeface="Calibri"/>
                        </a:defRPr>
                      </a:lvl7pPr>
                      <a:lvl8pPr marL="4267093" algn="l" defTabSz="609585" rtl="0" eaLnBrk="1" latinLnBrk="0" hangingPunct="1">
                        <a:defRPr sz="2400" b="1" kern="1200">
                          <a:solidFill>
                            <a:schemeClr val="lt1"/>
                          </a:solidFill>
                          <a:latin typeface="Calibri"/>
                        </a:defRPr>
                      </a:lvl8pPr>
                      <a:lvl9pPr marL="4876678" algn="l" defTabSz="609585" rtl="0" eaLnBrk="1" latinLnBrk="0" hangingPunct="1">
                        <a:defRPr sz="24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DR 2 vs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a:solidFill>
                            <a:schemeClr val="bg1"/>
                          </a:solidFill>
                          <a:effectLst/>
                          <a:latin typeface="Calibri (Body)"/>
                        </a:rPr>
                        <a:t>IV 90 </a:t>
                      </a:r>
                      <a:r>
                        <a:rPr lang="en-US" sz="1800" b="1" i="0" u="none" strike="noStrike">
                          <a:solidFill>
                            <a:schemeClr val="bg1"/>
                          </a:solidFill>
                          <a:effectLst/>
                          <a:latin typeface="Calibri" panose="020F0502020204030204" pitchFamily="34" charset="0"/>
                          <a:cs typeface="Calibri" panose="020F0502020204030204" pitchFamily="34" charset="0"/>
                        </a:rPr>
                        <a:t>µ</a:t>
                      </a:r>
                      <a:r>
                        <a:rPr lang="en-US" sz="1800" b="1" i="0" u="none" strike="noStrike">
                          <a:solidFill>
                            <a:schemeClr val="bg1"/>
                          </a:solidFill>
                          <a:effectLst/>
                          <a:latin typeface="Calibri (Body)"/>
                        </a:rPr>
                        <a:t>g</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68599855"/>
                  </a:ext>
                </a:extLst>
              </a:tr>
              <a:tr h="439991">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rial" panose="020B0604020202020204" pitchFamily="34" charset="0"/>
                        </a:rPr>
                        <a:t>AUC</a:t>
                      </a:r>
                      <a:r>
                        <a:rPr lang="en-US" sz="1600" b="0" i="0" u="none" strike="noStrike" baseline="-25000">
                          <a:solidFill>
                            <a:schemeClr val="tx1"/>
                          </a:solidFill>
                          <a:effectLst/>
                          <a:latin typeface="Arial" panose="020B0604020202020204" pitchFamily="34" charset="0"/>
                        </a:rPr>
                        <a:t>∞</a:t>
                      </a:r>
                      <a:endParaRPr lang="en-US" sz="1600" b="0" i="0" u="none" strike="noStrike" baseline="-25000">
                        <a:solidFill>
                          <a:schemeClr val="tx1"/>
                        </a:solidFill>
                        <a:effectLst/>
                        <a:latin typeface="Calibri (Body)"/>
                      </a:endParaRPr>
                    </a:p>
                  </a:txBody>
                  <a:tcPr marL="73152"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98%</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83%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2458679635"/>
                  </a:ext>
                </a:extLst>
              </a:tr>
              <a:tr h="439991">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Arial" panose="020B0604020202020204" pitchFamily="34" charset="0"/>
                        </a:rPr>
                        <a:t>C</a:t>
                      </a:r>
                      <a:r>
                        <a:rPr lang="en-US" sz="1600" b="0" i="0" u="none" strike="noStrike" baseline="-25000">
                          <a:solidFill>
                            <a:schemeClr val="tx1"/>
                          </a:solidFill>
                          <a:effectLst/>
                          <a:latin typeface="Arial" panose="020B0604020202020204" pitchFamily="34" charset="0"/>
                        </a:rPr>
                        <a:t>max</a:t>
                      </a:r>
                      <a:endParaRPr lang="en-US" sz="1600" b="0" i="0" u="none" strike="noStrike" baseline="-25000">
                        <a:solidFill>
                          <a:schemeClr val="tx1"/>
                        </a:solidFill>
                        <a:effectLst/>
                        <a:latin typeface="Calibri (Body)"/>
                      </a:endParaRPr>
                    </a:p>
                  </a:txBody>
                  <a:tcPr marL="73152"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114%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609585" rtl="0" eaLnBrk="1" latinLnBrk="0" hangingPunct="1">
                        <a:defRPr sz="2400" kern="1200">
                          <a:solidFill>
                            <a:schemeClr val="dk1"/>
                          </a:solidFill>
                          <a:latin typeface="Calibri"/>
                        </a:defRPr>
                      </a:lvl1pPr>
                      <a:lvl2pPr marL="609585" algn="l" defTabSz="609585" rtl="0" eaLnBrk="1" latinLnBrk="0" hangingPunct="1">
                        <a:defRPr sz="2400" kern="1200">
                          <a:solidFill>
                            <a:schemeClr val="dk1"/>
                          </a:solidFill>
                          <a:latin typeface="Calibri"/>
                        </a:defRPr>
                      </a:lvl2pPr>
                      <a:lvl3pPr marL="1219170" algn="l" defTabSz="609585" rtl="0" eaLnBrk="1" latinLnBrk="0" hangingPunct="1">
                        <a:defRPr sz="2400" kern="1200">
                          <a:solidFill>
                            <a:schemeClr val="dk1"/>
                          </a:solidFill>
                          <a:latin typeface="Calibri"/>
                        </a:defRPr>
                      </a:lvl3pPr>
                      <a:lvl4pPr marL="1828754" algn="l" defTabSz="609585" rtl="0" eaLnBrk="1" latinLnBrk="0" hangingPunct="1">
                        <a:defRPr sz="2400" kern="1200">
                          <a:solidFill>
                            <a:schemeClr val="dk1"/>
                          </a:solidFill>
                          <a:latin typeface="Calibri"/>
                        </a:defRPr>
                      </a:lvl4pPr>
                      <a:lvl5pPr marL="2438339" algn="l" defTabSz="609585" rtl="0" eaLnBrk="1" latinLnBrk="0" hangingPunct="1">
                        <a:defRPr sz="2400" kern="1200">
                          <a:solidFill>
                            <a:schemeClr val="dk1"/>
                          </a:solidFill>
                          <a:latin typeface="Calibri"/>
                        </a:defRPr>
                      </a:lvl5pPr>
                      <a:lvl6pPr marL="3047924" algn="l" defTabSz="609585" rtl="0" eaLnBrk="1" latinLnBrk="0" hangingPunct="1">
                        <a:defRPr sz="2400" kern="1200">
                          <a:solidFill>
                            <a:schemeClr val="dk1"/>
                          </a:solidFill>
                          <a:latin typeface="Calibri"/>
                        </a:defRPr>
                      </a:lvl6pPr>
                      <a:lvl7pPr marL="3657509" algn="l" defTabSz="609585" rtl="0" eaLnBrk="1" latinLnBrk="0" hangingPunct="1">
                        <a:defRPr sz="2400" kern="1200">
                          <a:solidFill>
                            <a:schemeClr val="dk1"/>
                          </a:solidFill>
                          <a:latin typeface="Calibri"/>
                        </a:defRPr>
                      </a:lvl7pPr>
                      <a:lvl8pPr marL="4267093" algn="l" defTabSz="609585" rtl="0" eaLnBrk="1" latinLnBrk="0" hangingPunct="1">
                        <a:defRPr sz="2400" kern="1200">
                          <a:solidFill>
                            <a:schemeClr val="dk1"/>
                          </a:solidFill>
                          <a:latin typeface="Calibri"/>
                        </a:defRPr>
                      </a:lvl8pPr>
                      <a:lvl9pPr marL="4876678" algn="l" defTabSz="609585" rtl="0" eaLnBrk="1" latinLnBrk="0" hangingPunct="1">
                        <a:defRPr sz="2400" kern="1200">
                          <a:solidFill>
                            <a:schemeClr val="dk1"/>
                          </a:solidFill>
                          <a:latin typeface="Calibri"/>
                        </a:defRPr>
                      </a:lvl9pPr>
                    </a:lstStyle>
                    <a:p>
                      <a:pPr algn="ctr" fontAlgn="ctr"/>
                      <a:r>
                        <a:rPr lang="en-US" sz="1400" b="0" i="0" u="none" strike="noStrike" baseline="0">
                          <a:effectLst/>
                          <a:latin typeface="Arial" panose="020B0604020202020204" pitchFamily="34" charset="0"/>
                          <a:cs typeface="Arial" panose="020B0604020202020204" pitchFamily="34" charset="0"/>
                        </a:rPr>
                        <a:t>79%</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2775845998"/>
                  </a:ext>
                </a:extLst>
              </a:tr>
            </a:tbl>
          </a:graphicData>
        </a:graphic>
      </p:graphicFrame>
      <p:sp>
        <p:nvSpPr>
          <p:cNvPr id="21" name="Text Placeholder 22">
            <a:extLst>
              <a:ext uri="{FF2B5EF4-FFF2-40B4-BE49-F238E27FC236}">
                <a16:creationId xmlns:a16="http://schemas.microsoft.com/office/drawing/2014/main" id="{E68FB786-1918-48D9-0CB1-E6B7E609888C}"/>
              </a:ext>
            </a:extLst>
          </p:cNvPr>
          <p:cNvSpPr txBox="1">
            <a:spLocks/>
          </p:cNvSpPr>
          <p:nvPr/>
        </p:nvSpPr>
        <p:spPr>
          <a:xfrm>
            <a:off x="1296609" y="6509159"/>
            <a:ext cx="8239019" cy="302754"/>
          </a:xfrm>
          <a:prstGeom prst="rect">
            <a:avLst/>
          </a:prstGeom>
        </p:spPr>
        <p:txBody>
          <a:bodyPr numCol="1" anchor="ctr" anchorCtr="0">
            <a:noAutofit/>
          </a:bodyPr>
          <a:lstStyle>
            <a:lvl1pPr marL="9525" indent="0" algn="l" defTabSz="609585" rtl="0" eaLnBrk="1" latinLnBrk="0" hangingPunct="1">
              <a:spcBef>
                <a:spcPts val="0"/>
              </a:spcBef>
              <a:buClr>
                <a:schemeClr val="accent3"/>
              </a:buClr>
              <a:buFontTx/>
              <a:buNone/>
              <a:tabLst/>
              <a:defRPr sz="800" b="0" i="0" kern="12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2pPr>
            <a:lvl3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3pPr>
            <a:lvl4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4pPr>
            <a:lvl5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marR="0" lvl="0" indent="0" algn="l" defTabSz="914400" rtl="0" eaLnBrk="1" fontAlgn="auto" latinLnBrk="0" hangingPunct="1">
              <a:lnSpc>
                <a:spcPct val="100000"/>
              </a:lnSpc>
              <a:spcBef>
                <a:spcPts val="0"/>
              </a:spcBef>
              <a:spcAft>
                <a:spcPts val="0"/>
              </a:spcAft>
              <a:buClr>
                <a:srgbClr val="186295"/>
              </a:buClr>
              <a:buSzTx/>
              <a:buFontTx/>
              <a:buNone/>
              <a:tabLst/>
              <a:defRPr/>
            </a:pPr>
            <a:r>
              <a:rPr kumimoji="0" lang="en-US" sz="800" i="0" u="none" strike="noStrike" kern="1200" cap="none" spc="0" normalizeH="0" baseline="0" noProof="0">
                <a:ln>
                  <a:noFill/>
                </a:ln>
                <a:solidFill>
                  <a:sysClr val="windowText" lastClr="000000">
                    <a:lumMod val="65000"/>
                    <a:lumOff val="35000"/>
                  </a:sysClr>
                </a:solidFill>
                <a:effectLst/>
                <a:uLnTx/>
                <a:uFillTx/>
                <a:latin typeface="Helvetica Neue" panose="02000503000000020004"/>
              </a:rPr>
              <a:t>*Interpolated from 90 </a:t>
            </a:r>
            <a:r>
              <a:rPr kumimoji="0" lang="en-US" sz="800" i="0" u="none" strike="noStrike" kern="1200" cap="none" spc="0" normalizeH="0" baseline="0" noProof="0">
                <a:ln>
                  <a:noFill/>
                </a:ln>
                <a:solidFill>
                  <a:sysClr val="windowText" lastClr="000000">
                    <a:lumMod val="65000"/>
                    <a:lumOff val="35000"/>
                  </a:sysClr>
                </a:solidFill>
                <a:effectLst/>
                <a:uLnTx/>
                <a:uFillTx/>
                <a:latin typeface="Helvetica Neue" panose="02000503000000020004"/>
                <a:cs typeface="Calibri" panose="020F0502020204030204" pitchFamily="34" charset="0"/>
              </a:rPr>
              <a:t>µg/kg/hr IV infusion data</a:t>
            </a:r>
          </a:p>
          <a:p>
            <a:pPr marL="9525" marR="0" lvl="0" indent="0" algn="l" defTabSz="914400" rtl="0" eaLnBrk="1" fontAlgn="auto" latinLnBrk="0" hangingPunct="1">
              <a:lnSpc>
                <a:spcPct val="100000"/>
              </a:lnSpc>
              <a:spcBef>
                <a:spcPts val="0"/>
              </a:spcBef>
              <a:spcAft>
                <a:spcPts val="0"/>
              </a:spcAft>
              <a:buClr>
                <a:srgbClr val="186295"/>
              </a:buClr>
              <a:buSzTx/>
              <a:buFontTx/>
              <a:buNone/>
              <a:tabLst/>
              <a:defRPr/>
            </a:pPr>
            <a:r>
              <a:rPr kumimoji="0" lang="en-US" sz="800" b="0" i="0" u="none" strike="noStrike" kern="1200" cap="none" spc="0" normalizeH="0" baseline="0" noProof="0">
                <a:ln>
                  <a:noFill/>
                </a:ln>
                <a:solidFill>
                  <a:sysClr val="windowText" lastClr="000000">
                    <a:lumMod val="65000"/>
                    <a:lumOff val="35000"/>
                  </a:sysClr>
                </a:solidFill>
                <a:effectLst/>
                <a:uLnTx/>
                <a:uFillTx/>
                <a:latin typeface="Helvetica Neue" panose="02000503000000020004"/>
                <a:cs typeface="Calibri" panose="020F0502020204030204" pitchFamily="34" charset="0"/>
              </a:rPr>
              <a:t>60 µg and 90 µg refer to the maximum dose in the IV regimen (60 µg /kg/hr and 90 µg /kg/hr)</a:t>
            </a:r>
            <a:endParaRPr kumimoji="0" lang="en-US" sz="800" b="0" i="0" u="none" strike="noStrike" kern="1200" cap="none" spc="0" normalizeH="0" baseline="0" noProof="0">
              <a:ln>
                <a:noFill/>
              </a:ln>
              <a:solidFill>
                <a:sysClr val="windowText" lastClr="000000">
                  <a:lumMod val="65000"/>
                  <a:lumOff val="35000"/>
                </a:sysClr>
              </a:solidFill>
              <a:effectLst/>
              <a:uLnTx/>
              <a:uFillTx/>
              <a:latin typeface="Helvetica Neue" panose="02000503000000020004"/>
            </a:endParaRPr>
          </a:p>
        </p:txBody>
      </p:sp>
      <p:sp>
        <p:nvSpPr>
          <p:cNvPr id="2" name="Content Placeholder 2">
            <a:extLst>
              <a:ext uri="{FF2B5EF4-FFF2-40B4-BE49-F238E27FC236}">
                <a16:creationId xmlns:a16="http://schemas.microsoft.com/office/drawing/2014/main" id="{7BAB42D3-69EF-B78D-7297-F9FDB09C7E36}"/>
              </a:ext>
            </a:extLst>
          </p:cNvPr>
          <p:cNvSpPr txBox="1">
            <a:spLocks/>
          </p:cNvSpPr>
          <p:nvPr/>
        </p:nvSpPr>
        <p:spPr>
          <a:xfrm>
            <a:off x="6977071" y="1461828"/>
            <a:ext cx="4980921" cy="4853911"/>
          </a:xfrm>
          <a:prstGeom prst="rect">
            <a:avLst/>
          </a:prstGeom>
          <a:solidFill>
            <a:schemeClr val="accent4">
              <a:lumMod val="20000"/>
              <a:lumOff val="80000"/>
            </a:schemeClr>
          </a:solidFill>
        </p:spPr>
        <p:txBody>
          <a:bodyPr/>
          <a:lstStyle>
            <a:lvl1pPr marL="233363" indent="-233363" algn="l" defTabSz="609585" rtl="0" eaLnBrk="1" latinLnBrk="0" hangingPunct="1">
              <a:spcBef>
                <a:spcPct val="20000"/>
              </a:spcBef>
              <a:buClr>
                <a:schemeClr val="accent3"/>
              </a:buClr>
              <a:buFont typeface="Arial"/>
              <a:buChar char="•"/>
              <a:tabLst/>
              <a:defRPr sz="20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09585" indent="-309026" algn="l" defTabSz="609585" rtl="0" eaLnBrk="1" latinLnBrk="0" hangingPunct="1">
              <a:spcBef>
                <a:spcPct val="20000"/>
              </a:spcBef>
              <a:buClr>
                <a:schemeClr val="accent3"/>
              </a:buClr>
              <a:buFont typeface="Arial"/>
              <a:buChar char="–"/>
              <a:defRPr sz="18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914377" indent="-304792" algn="l" defTabSz="609585" rtl="0" eaLnBrk="1" latinLnBrk="0" hangingPunct="1">
              <a:spcBef>
                <a:spcPct val="20000"/>
              </a:spcBef>
              <a:buClr>
                <a:schemeClr val="accent3"/>
              </a:buClr>
              <a:buFont typeface="Arial"/>
              <a:buChar char="•"/>
              <a:defRPr sz="16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221287" indent="-311143" algn="l" defTabSz="609585" rtl="0" eaLnBrk="1" latinLnBrk="0" hangingPunct="1">
              <a:spcBef>
                <a:spcPct val="20000"/>
              </a:spcBef>
              <a:buClr>
                <a:schemeClr val="accent3"/>
              </a:buClr>
              <a:buFont typeface="Arial"/>
              <a:buChar char="–"/>
              <a:defRPr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1521846" indent="-300559" algn="l" defTabSz="609585" rtl="0" eaLnBrk="1" latinLnBrk="0" hangingPunct="1">
              <a:spcBef>
                <a:spcPct val="20000"/>
              </a:spcBef>
              <a:buClr>
                <a:schemeClr val="accent3"/>
              </a:buClr>
              <a:buFont typeface="Arial"/>
              <a:buChar char="»"/>
              <a:defRPr sz="1400" b="0" i="0" kern="12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76222" marR="0" lvl="1" indent="0" algn="l" defTabSz="609585" rtl="0" eaLnBrk="1" fontAlgn="auto" latinLnBrk="0" hangingPunct="1">
              <a:lnSpc>
                <a:spcPct val="100000"/>
              </a:lnSpc>
              <a:spcBef>
                <a:spcPts val="0"/>
              </a:spcBef>
              <a:spcAft>
                <a:spcPts val="0"/>
              </a:spcAft>
              <a:buClr>
                <a:srgbClr val="27CED7"/>
              </a:buClr>
              <a:buSzTx/>
              <a:buNone/>
              <a:tabLst/>
              <a:defRPr/>
            </a:pPr>
            <a:endParaRPr kumimoji="0" lang="en-US" sz="1400" b="0" i="0" u="none" strike="noStrike" kern="1200" cap="none" spc="0" normalizeH="0" baseline="0" noProof="0">
              <a:ln>
                <a:noFill/>
              </a:ln>
              <a:solidFill>
                <a:srgbClr val="444444"/>
              </a:solidFill>
              <a:effectLst/>
              <a:uLnTx/>
              <a:uFillTx/>
              <a:latin typeface="Calibri" panose="020F0502020204030204" pitchFamily="34" charset="0"/>
              <a:ea typeface="Calibri" panose="020F0502020204030204" pitchFamily="34" charset="0"/>
            </a:endParaRPr>
          </a:p>
          <a:p>
            <a:pPr marL="0" indent="0" algn="ctr">
              <a:spcBef>
                <a:spcPts val="0"/>
              </a:spcBef>
              <a:buClr>
                <a:srgbClr val="27CED7"/>
              </a:buClr>
              <a:buNone/>
              <a:defRPr/>
            </a:pPr>
            <a:r>
              <a:rPr lang="en-US" sz="1600" b="1">
                <a:solidFill>
                  <a:srgbClr val="335B74"/>
                </a:solidFill>
              </a:rPr>
              <a:t>Safety and Tolerability</a:t>
            </a:r>
          </a:p>
          <a:p>
            <a:pPr marL="0" indent="0" algn="ctr">
              <a:spcBef>
                <a:spcPts val="0"/>
              </a:spcBef>
              <a:buClr>
                <a:srgbClr val="27CED7"/>
              </a:buClr>
              <a:buNone/>
              <a:defRPr/>
            </a:pPr>
            <a:endPar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endParaRP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lang="en-US" sz="1600"/>
              <a:t>LPCN 1154 was well-tolerated</a:t>
            </a:r>
          </a:p>
          <a:p>
            <a:pPr marL="0" marR="0" lvl="0" indent="0" algn="l" defTabSz="609585" rtl="0" eaLnBrk="1" fontAlgn="auto" latinLnBrk="0" hangingPunct="1">
              <a:lnSpc>
                <a:spcPct val="100000"/>
              </a:lnSpc>
              <a:spcBef>
                <a:spcPts val="0"/>
              </a:spcBef>
              <a:spcAft>
                <a:spcPts val="0"/>
              </a:spcAft>
              <a:buClr>
                <a:srgbClr val="27CED7"/>
              </a:buClr>
              <a:buSzTx/>
              <a:buNone/>
              <a:tabLst/>
              <a:defRPr/>
            </a:pPr>
            <a:endPar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endParaRP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All AEs were mild or moderate in severity</a:t>
            </a:r>
          </a:p>
          <a:p>
            <a:pPr marL="719122" marR="0" lvl="1"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4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AEs were similar across trial arms</a:t>
            </a:r>
          </a:p>
          <a:p>
            <a:pPr marL="719122" marR="0" lvl="1"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4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Majority (63%) AEs were venipuncture site pain (PK draws) or venipuncture site reactions (IV infusions)</a:t>
            </a:r>
          </a:p>
          <a:p>
            <a:pPr marL="376222" marR="0" lvl="1" indent="0" algn="l" defTabSz="609585" rtl="0" eaLnBrk="1" fontAlgn="auto" latinLnBrk="0" hangingPunct="1">
              <a:lnSpc>
                <a:spcPct val="100000"/>
              </a:lnSpc>
              <a:spcBef>
                <a:spcPts val="0"/>
              </a:spcBef>
              <a:spcAft>
                <a:spcPts val="0"/>
              </a:spcAft>
              <a:buClr>
                <a:srgbClr val="27CED7"/>
              </a:buClr>
              <a:buSzTx/>
              <a:buFont typeface="Arial"/>
              <a:buNone/>
              <a:tabLst/>
              <a:defRPr/>
            </a:pPr>
            <a:r>
              <a:rPr kumimoji="0" lang="en-US" sz="14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 </a:t>
            </a: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No Serious Adverse Events were observed</a:t>
            </a: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endPar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endParaRP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No hypoxia or sedation-related adverse events were observed</a:t>
            </a: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endParaRPr kumimoji="0" lang="en-US" sz="14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endParaRP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No concerning safety signals related to vital signs were observed throughout the study</a:t>
            </a: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endPar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endParaRPr>
          </a:p>
          <a:p>
            <a:pPr marL="342900" marR="0" lvl="0" indent="-342900" algn="l" defTabSz="609585" rtl="0" eaLnBrk="1" fontAlgn="auto" latinLnBrk="0" hangingPunct="1">
              <a:lnSpc>
                <a:spcPct val="100000"/>
              </a:lnSpc>
              <a:spcBef>
                <a:spcPts val="0"/>
              </a:spcBef>
              <a:spcAft>
                <a:spcPts val="0"/>
              </a:spcAft>
              <a:buClr>
                <a:srgbClr val="27CED7"/>
              </a:buClr>
              <a:buSzTx/>
              <a:buFont typeface="Symbol" panose="05050102010706020507" pitchFamily="18" charset="2"/>
              <a:buChar char=""/>
              <a:tabLst/>
              <a:defRPr/>
            </a:pPr>
            <a:r>
              <a:rPr kumimoji="0" lang="en-US" sz="1600" b="0" i="0" u="none" strike="noStrike" kern="1200" cap="none" spc="0" normalizeH="0" baseline="0" noProof="0">
                <a:ln>
                  <a:noFill/>
                </a:ln>
                <a:solidFill>
                  <a:srgbClr val="444444"/>
                </a:solidFill>
                <a:effectLst/>
                <a:uLnTx/>
                <a:uFillTx/>
                <a:latin typeface="Helvetica Neue" panose="02000503000000020004"/>
                <a:ea typeface="Calibri" panose="020F0502020204030204" pitchFamily="34" charset="0"/>
              </a:rPr>
              <a:t>No dropouts - All participants completed all dosing periods</a:t>
            </a:r>
          </a:p>
        </p:txBody>
      </p:sp>
      <p:sp>
        <p:nvSpPr>
          <p:cNvPr id="22" name="Text Placeholder 21">
            <a:extLst>
              <a:ext uri="{FF2B5EF4-FFF2-40B4-BE49-F238E27FC236}">
                <a16:creationId xmlns:a16="http://schemas.microsoft.com/office/drawing/2014/main" id="{0BB48853-223B-5F36-06FB-0699DCD431A8}"/>
              </a:ext>
            </a:extLst>
          </p:cNvPr>
          <p:cNvSpPr>
            <a:spLocks noGrp="1"/>
          </p:cNvSpPr>
          <p:nvPr>
            <p:ph type="body" sz="quarter" idx="12"/>
          </p:nvPr>
        </p:nvSpPr>
        <p:spPr/>
        <p:txBody>
          <a:bodyPr/>
          <a:lstStyle/>
          <a:p>
            <a:r>
              <a:rPr lang="en-US"/>
              <a:t>Dosing Regimen Identified for Confirmatory PK Study</a:t>
            </a:r>
          </a:p>
        </p:txBody>
      </p:sp>
    </p:spTree>
    <p:extLst>
      <p:ext uri="{BB962C8B-B14F-4D97-AF65-F5344CB8AC3E}">
        <p14:creationId xmlns:p14="http://schemas.microsoft.com/office/powerpoint/2010/main" val="369685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6AFE-C973-C29B-B7A6-12DC553EB1B3}"/>
              </a:ext>
            </a:extLst>
          </p:cNvPr>
          <p:cNvSpPr>
            <a:spLocks noGrp="1"/>
          </p:cNvSpPr>
          <p:nvPr>
            <p:ph type="title"/>
          </p:nvPr>
        </p:nvSpPr>
        <p:spPr/>
        <p:txBody>
          <a:bodyPr/>
          <a:lstStyle/>
          <a:p>
            <a:r>
              <a:rPr lang="en-US">
                <a:latin typeface="Helvetica Neue" panose="02000503000000020004"/>
              </a:rPr>
              <a:t>LPCN 1154 </a:t>
            </a:r>
          </a:p>
        </p:txBody>
      </p:sp>
      <p:sp>
        <p:nvSpPr>
          <p:cNvPr id="10" name="Text Placeholder 9">
            <a:extLst>
              <a:ext uri="{FF2B5EF4-FFF2-40B4-BE49-F238E27FC236}">
                <a16:creationId xmlns:a16="http://schemas.microsoft.com/office/drawing/2014/main" id="{CC6C3AB5-33E7-A493-8309-29F375029068}"/>
              </a:ext>
            </a:extLst>
          </p:cNvPr>
          <p:cNvSpPr>
            <a:spLocks noGrp="1"/>
          </p:cNvSpPr>
          <p:nvPr>
            <p:ph type="body" sz="quarter" idx="10"/>
          </p:nvPr>
        </p:nvSpPr>
        <p:spPr/>
        <p:txBody>
          <a:bodyPr/>
          <a:lstStyle/>
          <a:p>
            <a:r>
              <a:rPr lang="en-US"/>
              <a:t>*Labeling studies may be needed for NDA submission </a:t>
            </a:r>
          </a:p>
        </p:txBody>
      </p:sp>
      <p:sp>
        <p:nvSpPr>
          <p:cNvPr id="11" name="Text Placeholder 10">
            <a:extLst>
              <a:ext uri="{FF2B5EF4-FFF2-40B4-BE49-F238E27FC236}">
                <a16:creationId xmlns:a16="http://schemas.microsoft.com/office/drawing/2014/main" id="{26D26EF7-2FAB-E177-8DC9-D059320A3139}"/>
              </a:ext>
            </a:extLst>
          </p:cNvPr>
          <p:cNvSpPr>
            <a:spLocks noGrp="1"/>
          </p:cNvSpPr>
          <p:nvPr>
            <p:ph type="body" sz="quarter" idx="12"/>
          </p:nvPr>
        </p:nvSpPr>
        <p:spPr/>
        <p:txBody>
          <a:bodyPr/>
          <a:lstStyle/>
          <a:p>
            <a:r>
              <a:rPr lang="en-US">
                <a:latin typeface="Helvetica Neue" panose="02000503000000020004"/>
              </a:rPr>
              <a:t>Streamlined Pathway to NDA Submission Goal in 2024</a:t>
            </a:r>
          </a:p>
          <a:p>
            <a:endParaRPr lang="en-US">
              <a:latin typeface="Helvetica Neue" panose="02000503000000020004"/>
            </a:endParaRPr>
          </a:p>
        </p:txBody>
      </p:sp>
      <p:grpSp>
        <p:nvGrpSpPr>
          <p:cNvPr id="4" name="Group 3">
            <a:extLst>
              <a:ext uri="{FF2B5EF4-FFF2-40B4-BE49-F238E27FC236}">
                <a16:creationId xmlns:a16="http://schemas.microsoft.com/office/drawing/2014/main" id="{A65FE490-117D-B7D3-10AD-72235AD62633}"/>
              </a:ext>
            </a:extLst>
          </p:cNvPr>
          <p:cNvGrpSpPr/>
          <p:nvPr/>
        </p:nvGrpSpPr>
        <p:grpSpPr>
          <a:xfrm>
            <a:off x="-20548" y="2898482"/>
            <a:ext cx="12212548" cy="1663798"/>
            <a:chOff x="-20548" y="3957262"/>
            <a:chExt cx="12212548" cy="1663798"/>
          </a:xfrm>
        </p:grpSpPr>
        <p:grpSp>
          <p:nvGrpSpPr>
            <p:cNvPr id="12" name="Group 11">
              <a:extLst>
                <a:ext uri="{FF2B5EF4-FFF2-40B4-BE49-F238E27FC236}">
                  <a16:creationId xmlns:a16="http://schemas.microsoft.com/office/drawing/2014/main" id="{04A1122B-4ECE-C4B6-A5E5-621C5CDB358D}"/>
                </a:ext>
              </a:extLst>
            </p:cNvPr>
            <p:cNvGrpSpPr/>
            <p:nvPr/>
          </p:nvGrpSpPr>
          <p:grpSpPr>
            <a:xfrm>
              <a:off x="-12597" y="3958733"/>
              <a:ext cx="8131099" cy="1661171"/>
              <a:chOff x="-160408" y="1932277"/>
              <a:chExt cx="4880101" cy="4047849"/>
            </a:xfrm>
          </p:grpSpPr>
          <p:sp>
            <p:nvSpPr>
              <p:cNvPr id="13" name="Ribbon A">
                <a:extLst>
                  <a:ext uri="{FF2B5EF4-FFF2-40B4-BE49-F238E27FC236}">
                    <a16:creationId xmlns:a16="http://schemas.microsoft.com/office/drawing/2014/main" id="{4D95168F-7D2A-6AC1-410E-6F1D560BA46C}"/>
                  </a:ext>
                </a:extLst>
              </p:cNvPr>
              <p:cNvSpPr/>
              <p:nvPr/>
            </p:nvSpPr>
            <p:spPr>
              <a:xfrm>
                <a:off x="-160408" y="1938303"/>
                <a:ext cx="2442508" cy="4041823"/>
              </a:xfrm>
              <a:prstGeom prst="rect">
                <a:avLst/>
              </a:prstGeom>
              <a:solidFill>
                <a:schemeClr val="accent1">
                  <a:lumMod val="90000"/>
                  <a:lumOff val="10000"/>
                </a:schemeClr>
              </a:solidFill>
              <a:ln w="12700" cap="flat" cmpd="sng">
                <a:noFill/>
                <a:prstDash val="solid"/>
                <a:miter lim="800000"/>
              </a:ln>
            </p:spPr>
            <p:txBody>
              <a:bodyPr wrap="square"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5" name="Ribbon C">
                <a:extLst>
                  <a:ext uri="{FF2B5EF4-FFF2-40B4-BE49-F238E27FC236}">
                    <a16:creationId xmlns:a16="http://schemas.microsoft.com/office/drawing/2014/main" id="{47A7FD4B-75B5-3C92-7CBF-A8E42EC5B9F6}"/>
                  </a:ext>
                </a:extLst>
              </p:cNvPr>
              <p:cNvSpPr/>
              <p:nvPr/>
            </p:nvSpPr>
            <p:spPr>
              <a:xfrm>
                <a:off x="2281293" y="1938303"/>
                <a:ext cx="2438400" cy="4041823"/>
              </a:xfrm>
              <a:prstGeom prst="rect">
                <a:avLst/>
              </a:prstGeom>
              <a:solidFill>
                <a:schemeClr val="tx2"/>
              </a:solidFill>
              <a:ln w="12700" cap="flat" cmpd="sng">
                <a:noFill/>
                <a:prstDash val="solid"/>
                <a:miter lim="800000"/>
              </a:ln>
            </p:spPr>
            <p:txBody>
              <a:bodyPr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pic>
            <p:nvPicPr>
              <p:cNvPr id="16" name="shadow between">
                <a:extLst>
                  <a:ext uri="{FF2B5EF4-FFF2-40B4-BE49-F238E27FC236}">
                    <a16:creationId xmlns:a16="http://schemas.microsoft.com/office/drawing/2014/main" id="{CD6CC002-874D-E4D0-E7AB-E892D293F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943" y="1932277"/>
                <a:ext cx="262129" cy="4043627"/>
              </a:xfrm>
              <a:prstGeom prst="rect">
                <a:avLst/>
              </a:prstGeom>
            </p:spPr>
          </p:pic>
          <p:pic>
            <p:nvPicPr>
              <p:cNvPr id="17" name="shadow between">
                <a:extLst>
                  <a:ext uri="{FF2B5EF4-FFF2-40B4-BE49-F238E27FC236}">
                    <a16:creationId xmlns:a16="http://schemas.microsoft.com/office/drawing/2014/main" id="{B68684C5-347C-0C43-88D9-9A0A78146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23" y="1932277"/>
                <a:ext cx="262129" cy="4043627"/>
              </a:xfrm>
              <a:prstGeom prst="rect">
                <a:avLst/>
              </a:prstGeom>
            </p:spPr>
          </p:pic>
        </p:grpSp>
        <p:sp>
          <p:nvSpPr>
            <p:cNvPr id="14" name="TextBox 13">
              <a:extLst>
                <a:ext uri="{FF2B5EF4-FFF2-40B4-BE49-F238E27FC236}">
                  <a16:creationId xmlns:a16="http://schemas.microsoft.com/office/drawing/2014/main" id="{7D5114E4-666D-589A-8990-FD75DFD22A69}"/>
                </a:ext>
              </a:extLst>
            </p:cNvPr>
            <p:cNvSpPr txBox="1"/>
            <p:nvPr/>
          </p:nvSpPr>
          <p:spPr>
            <a:xfrm>
              <a:off x="8353925" y="4789319"/>
              <a:ext cx="2904975" cy="327077"/>
            </a:xfrm>
            <a:prstGeom prst="rect">
              <a:avLst/>
            </a:prstGeom>
            <a:noFill/>
            <a:ln>
              <a:noFill/>
            </a:ln>
          </p:spPr>
          <p:txBody>
            <a:bodyPr wrap="square">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Required for NDA filing</a:t>
              </a:r>
            </a:p>
          </p:txBody>
        </p:sp>
        <p:sp>
          <p:nvSpPr>
            <p:cNvPr id="23" name="Freeform 41">
              <a:extLst>
                <a:ext uri="{FF2B5EF4-FFF2-40B4-BE49-F238E27FC236}">
                  <a16:creationId xmlns:a16="http://schemas.microsoft.com/office/drawing/2014/main" id="{B70C5DE9-238E-5F4F-728D-5667A4500156}"/>
                </a:ext>
              </a:extLst>
            </p:cNvPr>
            <p:cNvSpPr>
              <a:spLocks noChangeArrowheads="1"/>
            </p:cNvSpPr>
            <p:nvPr/>
          </p:nvSpPr>
          <p:spPr bwMode="auto">
            <a:xfrm>
              <a:off x="8183568" y="4134118"/>
              <a:ext cx="3153357" cy="519697"/>
            </a:xfrm>
            <a:prstGeom prst="roundRect">
              <a:avLst>
                <a:gd name="adj" fmla="val 50000"/>
              </a:avLst>
            </a:prstGeom>
            <a:solidFill>
              <a:schemeClr val="accent4"/>
            </a:solidFill>
            <a:ln>
              <a:noFill/>
            </a:ln>
            <a:effectLst/>
          </p:spPr>
          <p:txBody>
            <a:bodyPr wrap="none"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srgbClr val="000000"/>
                </a:solidFill>
                <a:effectLst/>
                <a:uLnTx/>
                <a:uFillTx/>
                <a:latin typeface="Montserrat" panose="00000500000000000000" pitchFamily="2" charset="0"/>
                <a:ea typeface="+mn-ea"/>
                <a:cs typeface="+mn-cs"/>
              </a:endParaRPr>
            </a:p>
          </p:txBody>
        </p:sp>
        <p:sp>
          <p:nvSpPr>
            <p:cNvPr id="35" name="TextBox 34">
              <a:extLst>
                <a:ext uri="{FF2B5EF4-FFF2-40B4-BE49-F238E27FC236}">
                  <a16:creationId xmlns:a16="http://schemas.microsoft.com/office/drawing/2014/main" id="{021EF019-3873-8769-2978-DFACACB004E2}"/>
                </a:ext>
              </a:extLst>
            </p:cNvPr>
            <p:cNvSpPr txBox="1"/>
            <p:nvPr/>
          </p:nvSpPr>
          <p:spPr>
            <a:xfrm>
              <a:off x="4405218" y="4237927"/>
              <a:ext cx="3301340" cy="369332"/>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Pilot PK Bridge Study </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D0D5C230-C971-1264-1028-4704CE9ADD33}"/>
                </a:ext>
              </a:extLst>
            </p:cNvPr>
            <p:cNvSpPr txBox="1"/>
            <p:nvPr/>
          </p:nvSpPr>
          <p:spPr>
            <a:xfrm>
              <a:off x="229787" y="4812452"/>
              <a:ext cx="3661269" cy="585610"/>
            </a:xfrm>
            <a:prstGeom prst="rect">
              <a:avLst/>
            </a:prstGeom>
            <a:noFill/>
            <a:ln>
              <a:noFill/>
            </a:ln>
          </p:spPr>
          <p:txBody>
            <a:bodyPr wrap="square">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Successful single dose study completed </a:t>
              </a:r>
              <a:r>
                <a:rPr kumimoji="0" lang="en-US" sz="1400"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Established feasibility of oral administration </a:t>
              </a:r>
            </a:p>
          </p:txBody>
        </p:sp>
        <p:sp>
          <p:nvSpPr>
            <p:cNvPr id="40" name="TextBox 39">
              <a:extLst>
                <a:ext uri="{FF2B5EF4-FFF2-40B4-BE49-F238E27FC236}">
                  <a16:creationId xmlns:a16="http://schemas.microsoft.com/office/drawing/2014/main" id="{FB6E7056-9C20-0996-2393-D82CC1609097}"/>
                </a:ext>
              </a:extLst>
            </p:cNvPr>
            <p:cNvSpPr txBox="1"/>
            <p:nvPr/>
          </p:nvSpPr>
          <p:spPr>
            <a:xfrm>
              <a:off x="733830" y="4228250"/>
              <a:ext cx="2435174" cy="369332"/>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Phase 1 </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C3F84E84-88D3-601A-5DFA-29E92725036A}"/>
                </a:ext>
              </a:extLst>
            </p:cNvPr>
            <p:cNvSpPr txBox="1"/>
            <p:nvPr/>
          </p:nvSpPr>
          <p:spPr>
            <a:xfrm>
              <a:off x="4488305" y="4798422"/>
              <a:ext cx="3245399" cy="327077"/>
            </a:xfrm>
            <a:prstGeom prst="rect">
              <a:avLst/>
            </a:prstGeom>
            <a:noFill/>
            <a:ln>
              <a:noFill/>
            </a:ln>
          </p:spPr>
          <p:txBody>
            <a:bodyPr wrap="square">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Positive </a:t>
              </a:r>
              <a:r>
                <a:rPr lang="en-US" sz="1400" b="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T</a:t>
              </a:r>
              <a:r>
                <a:rPr kumimoji="0" lang="en-US" sz="1400" b="1"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opline</a:t>
              </a:r>
              <a:r>
                <a:rPr kumimoji="0" lang="en-US" sz="14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Results</a:t>
              </a:r>
              <a:endParaRPr kumimoji="0" lang="en-US" sz="1400"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2" name="TextBox 41">
              <a:extLst>
                <a:ext uri="{FF2B5EF4-FFF2-40B4-BE49-F238E27FC236}">
                  <a16:creationId xmlns:a16="http://schemas.microsoft.com/office/drawing/2014/main" id="{AEE06040-304C-8AAF-13A8-622B839A49F2}"/>
                </a:ext>
              </a:extLst>
            </p:cNvPr>
            <p:cNvSpPr txBox="1"/>
            <p:nvPr/>
          </p:nvSpPr>
          <p:spPr>
            <a:xfrm>
              <a:off x="8183568" y="4244472"/>
              <a:ext cx="3301340" cy="307777"/>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PK Pivotal Study</a:t>
              </a: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Ribbon C">
              <a:extLst>
                <a:ext uri="{FF2B5EF4-FFF2-40B4-BE49-F238E27FC236}">
                  <a16:creationId xmlns:a16="http://schemas.microsoft.com/office/drawing/2014/main" id="{02901C4D-BA4E-3010-A2F1-99991B2405F6}"/>
                </a:ext>
              </a:extLst>
            </p:cNvPr>
            <p:cNvSpPr/>
            <p:nvPr/>
          </p:nvSpPr>
          <p:spPr>
            <a:xfrm>
              <a:off x="8113117" y="3962362"/>
              <a:ext cx="4078883" cy="1658698"/>
            </a:xfrm>
            <a:prstGeom prst="rect">
              <a:avLst/>
            </a:prstGeom>
            <a:solidFill>
              <a:schemeClr val="accent3"/>
            </a:solidFill>
            <a:ln w="12700" cap="flat" cmpd="sng">
              <a:noFill/>
              <a:prstDash val="solid"/>
              <a:miter lim="800000"/>
            </a:ln>
          </p:spPr>
          <p:txBody>
            <a:bodyPr wrap="square"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pic>
          <p:nvPicPr>
            <p:cNvPr id="21" name="shadow between">
              <a:extLst>
                <a:ext uri="{FF2B5EF4-FFF2-40B4-BE49-F238E27FC236}">
                  <a16:creationId xmlns:a16="http://schemas.microsoft.com/office/drawing/2014/main" id="{D802A1FF-2751-F49D-FC97-194E9AC0E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821" y="3969618"/>
              <a:ext cx="374419" cy="1642705"/>
            </a:xfrm>
            <a:prstGeom prst="rect">
              <a:avLst/>
            </a:prstGeom>
          </p:spPr>
        </p:pic>
        <p:sp>
          <p:nvSpPr>
            <p:cNvPr id="26" name="TextBox 25">
              <a:extLst>
                <a:ext uri="{FF2B5EF4-FFF2-40B4-BE49-F238E27FC236}">
                  <a16:creationId xmlns:a16="http://schemas.microsoft.com/office/drawing/2014/main" id="{80519C79-3973-7447-55B2-89D4229457B8}"/>
                </a:ext>
              </a:extLst>
            </p:cNvPr>
            <p:cNvSpPr txBox="1"/>
            <p:nvPr/>
          </p:nvSpPr>
          <p:spPr>
            <a:xfrm>
              <a:off x="8793079" y="4843867"/>
              <a:ext cx="2904975" cy="585610"/>
            </a:xfrm>
            <a:prstGeom prst="rect">
              <a:avLst/>
            </a:prstGeom>
            <a:noFill/>
            <a:ln>
              <a:noFill/>
            </a:ln>
          </p:spPr>
          <p:txBody>
            <a:bodyPr wrap="square">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Confirmatory trial to establish efficacy for NDA submission*</a:t>
              </a:r>
            </a:p>
          </p:txBody>
        </p:sp>
        <p:sp>
          <p:nvSpPr>
            <p:cNvPr id="27" name="TextBox 26">
              <a:extLst>
                <a:ext uri="{FF2B5EF4-FFF2-40B4-BE49-F238E27FC236}">
                  <a16:creationId xmlns:a16="http://schemas.microsoft.com/office/drawing/2014/main" id="{3B55154D-C8A1-A2B5-106B-B4206ABEE950}"/>
                </a:ext>
              </a:extLst>
            </p:cNvPr>
            <p:cNvSpPr txBox="1"/>
            <p:nvPr/>
          </p:nvSpPr>
          <p:spPr>
            <a:xfrm>
              <a:off x="8535327" y="4239487"/>
              <a:ext cx="3301340" cy="369332"/>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PK Pivotal Study</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748A2D30-C4F3-D7D6-63FA-5175ED985D6A}"/>
                </a:ext>
              </a:extLst>
            </p:cNvPr>
            <p:cNvCxnSpPr>
              <a:cxnSpLocks/>
            </p:cNvCxnSpPr>
            <p:nvPr/>
          </p:nvCxnSpPr>
          <p:spPr>
            <a:xfrm>
              <a:off x="811266" y="4702411"/>
              <a:ext cx="2498309" cy="0"/>
            </a:xfrm>
            <a:prstGeom prst="line">
              <a:avLst/>
            </a:prstGeom>
            <a:ln w="635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0A08656-625F-AE85-9E36-8387062F2E18}"/>
                </a:ext>
              </a:extLst>
            </p:cNvPr>
            <p:cNvCxnSpPr>
              <a:cxnSpLocks/>
            </p:cNvCxnSpPr>
            <p:nvPr/>
          </p:nvCxnSpPr>
          <p:spPr>
            <a:xfrm>
              <a:off x="4861849" y="4716699"/>
              <a:ext cx="2498309" cy="0"/>
            </a:xfrm>
            <a:prstGeom prst="line">
              <a:avLst/>
            </a:prstGeom>
            <a:ln w="635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8CA5B02-17C9-1005-6356-2B552B629529}"/>
                </a:ext>
              </a:extLst>
            </p:cNvPr>
            <p:cNvCxnSpPr>
              <a:cxnSpLocks/>
            </p:cNvCxnSpPr>
            <p:nvPr/>
          </p:nvCxnSpPr>
          <p:spPr>
            <a:xfrm>
              <a:off x="8986599" y="4712223"/>
              <a:ext cx="2498309" cy="0"/>
            </a:xfrm>
            <a:prstGeom prst="line">
              <a:avLst/>
            </a:prstGeom>
            <a:ln w="63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Triangle 43">
              <a:extLst>
                <a:ext uri="{FF2B5EF4-FFF2-40B4-BE49-F238E27FC236}">
                  <a16:creationId xmlns:a16="http://schemas.microsoft.com/office/drawing/2014/main" id="{A7C7A1CD-A0D8-FA4F-0B33-96E5EB7B93B4}"/>
                </a:ext>
              </a:extLst>
            </p:cNvPr>
            <p:cNvSpPr/>
            <p:nvPr/>
          </p:nvSpPr>
          <p:spPr>
            <a:xfrm rot="5400000">
              <a:off x="3814451" y="4693777"/>
              <a:ext cx="585611" cy="209290"/>
            </a:xfrm>
            <a:prstGeom prst="triangle">
              <a:avLst/>
            </a:prstGeom>
            <a:solidFill>
              <a:srgbClr val="33B5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5" name="Triangle 44">
              <a:extLst>
                <a:ext uri="{FF2B5EF4-FFF2-40B4-BE49-F238E27FC236}">
                  <a16:creationId xmlns:a16="http://schemas.microsoft.com/office/drawing/2014/main" id="{46A0448F-E42A-380D-C902-9318FD7E5998}"/>
                </a:ext>
              </a:extLst>
            </p:cNvPr>
            <p:cNvSpPr/>
            <p:nvPr/>
          </p:nvSpPr>
          <p:spPr>
            <a:xfrm rot="5400000">
              <a:off x="7908356" y="4704485"/>
              <a:ext cx="585611" cy="209290"/>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47" name="Long shadow">
              <a:extLst>
                <a:ext uri="{FF2B5EF4-FFF2-40B4-BE49-F238E27FC236}">
                  <a16:creationId xmlns:a16="http://schemas.microsoft.com/office/drawing/2014/main" id="{79421620-98C2-26AE-C406-B8D6F652C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8" y="3957262"/>
              <a:ext cx="12212548" cy="307777"/>
            </a:xfrm>
            <a:prstGeom prst="rect">
              <a:avLst/>
            </a:prstGeom>
          </p:spPr>
        </p:pic>
      </p:grpSp>
      <p:pic>
        <p:nvPicPr>
          <p:cNvPr id="6" name="Graphic 5">
            <a:extLst>
              <a:ext uri="{FF2B5EF4-FFF2-40B4-BE49-F238E27FC236}">
                <a16:creationId xmlns:a16="http://schemas.microsoft.com/office/drawing/2014/main" id="{882A8A0F-FB1E-073E-2FA3-60F378E4C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6864" y="2095980"/>
            <a:ext cx="800645" cy="800645"/>
          </a:xfrm>
          <a:prstGeom prst="rect">
            <a:avLst/>
          </a:prstGeom>
        </p:spPr>
      </p:pic>
      <p:pic>
        <p:nvPicPr>
          <p:cNvPr id="7" name="Graphic 6">
            <a:extLst>
              <a:ext uri="{FF2B5EF4-FFF2-40B4-BE49-F238E27FC236}">
                <a16:creationId xmlns:a16="http://schemas.microsoft.com/office/drawing/2014/main" id="{538F561E-5433-8DFE-FDD6-DEFDAED5EB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0817" y="2114247"/>
            <a:ext cx="800644" cy="800644"/>
          </a:xfrm>
          <a:prstGeom prst="rect">
            <a:avLst/>
          </a:prstGeom>
        </p:spPr>
      </p:pic>
      <p:sp>
        <p:nvSpPr>
          <p:cNvPr id="20" name="TextBox 19">
            <a:extLst>
              <a:ext uri="{FF2B5EF4-FFF2-40B4-BE49-F238E27FC236}">
                <a16:creationId xmlns:a16="http://schemas.microsoft.com/office/drawing/2014/main" id="{D4A32111-7240-CDA4-0ACD-7FC4D5C906CC}"/>
              </a:ext>
            </a:extLst>
          </p:cNvPr>
          <p:cNvSpPr txBox="1"/>
          <p:nvPr/>
        </p:nvSpPr>
        <p:spPr>
          <a:xfrm>
            <a:off x="9345319" y="2329903"/>
            <a:ext cx="2358338" cy="461665"/>
          </a:xfrm>
          <a:prstGeom prst="rect">
            <a:avLst/>
          </a:prstGeom>
          <a:solidFill>
            <a:schemeClr val="bg1"/>
          </a:solidFill>
          <a:ln>
            <a:noFill/>
            <a:extLst>
              <a:ext uri="{C807C97D-BFC1-408E-A445-0C87EB9F89A2}">
                <ask:lineSketchStyleProps xmlns:ask="http://schemas.microsoft.com/office/drawing/2018/sketchyshapes">
                  <ask:type>
                    <ask:lineSketchNone/>
                  </ask:type>
                </ask:lineSketchStyleProps>
              </a:ext>
            </a:extLst>
          </a:ln>
        </p:spPr>
        <p:txBody>
          <a:bodyPr wrap="none" rtlCol="0">
            <a:spAutoFit/>
          </a:bodyPr>
          <a:lstStyle/>
          <a:p>
            <a:pPr algn="l"/>
            <a:r>
              <a:rPr lang="en-US"/>
              <a:t>Initiate 4Q 2023</a:t>
            </a:r>
          </a:p>
        </p:txBody>
      </p:sp>
    </p:spTree>
    <p:extLst>
      <p:ext uri="{BB962C8B-B14F-4D97-AF65-F5344CB8AC3E}">
        <p14:creationId xmlns:p14="http://schemas.microsoft.com/office/powerpoint/2010/main" val="52102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10;&#10;Description automatically generated">
            <a:extLst>
              <a:ext uri="{FF2B5EF4-FFF2-40B4-BE49-F238E27FC236}">
                <a16:creationId xmlns:a16="http://schemas.microsoft.com/office/drawing/2014/main" id="{595DF064-BA23-EC30-1904-47E2D97E9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22" y="22274"/>
            <a:ext cx="11684778" cy="6858000"/>
          </a:xfrm>
          <a:prstGeom prst="rect">
            <a:avLst/>
          </a:prstGeom>
        </p:spPr>
      </p:pic>
      <p:sp>
        <p:nvSpPr>
          <p:cNvPr id="18" name="Title 1">
            <a:extLst>
              <a:ext uri="{FF2B5EF4-FFF2-40B4-BE49-F238E27FC236}">
                <a16:creationId xmlns:a16="http://schemas.microsoft.com/office/drawing/2014/main" id="{AC2BB64C-FEE5-9A4F-A5F4-93C0184731E7}"/>
              </a:ext>
            </a:extLst>
          </p:cNvPr>
          <p:cNvSpPr txBox="1">
            <a:spLocks/>
          </p:cNvSpPr>
          <p:nvPr/>
        </p:nvSpPr>
        <p:spPr>
          <a:xfrm>
            <a:off x="507222" y="3451274"/>
            <a:ext cx="5588778"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800" b="1">
                <a:solidFill>
                  <a:schemeClr val="accent1"/>
                </a:solidFill>
              </a:rPr>
              <a:t>LPCN 1148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683C6"/>
                </a:solidFill>
                <a:effectLst/>
                <a:uLnTx/>
                <a:uFillTx/>
                <a:latin typeface="Helvetica Neue" panose="02000503000000020004" pitchFamily="2" charset="0"/>
              </a:rPr>
              <a:t>for the Management of Liver Cirrhosis</a:t>
            </a:r>
            <a:endParaRPr lang="en-US" sz="2400">
              <a:solidFill>
                <a:srgbClr val="2683C6"/>
              </a:solidFill>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a:solidFill>
                  <a:srgbClr val="2683C6"/>
                </a:solidFill>
              </a:rPr>
              <a:t>Hepatic Encephalopathy (HE)</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683C6"/>
                </a:solidFill>
                <a:effectLst/>
                <a:uLnTx/>
                <a:uFillTx/>
                <a:latin typeface="Helvetica Neue" panose="02000503000000020004" pitchFamily="2" charset="0"/>
              </a:rPr>
              <a:t>Secondary Sarcopenia (SS)</a:t>
            </a:r>
          </a:p>
          <a:p>
            <a:r>
              <a:rPr lang="en-US" sz="2400">
                <a:solidFill>
                  <a:schemeClr val="accent2"/>
                </a:solidFill>
              </a:rPr>
              <a:t>	</a:t>
            </a:r>
          </a:p>
          <a:p>
            <a:r>
              <a:rPr lang="en-US" sz="2400">
                <a:solidFill>
                  <a:schemeClr val="accent2"/>
                </a:solidFill>
              </a:rPr>
              <a:t> </a:t>
            </a:r>
          </a:p>
          <a:p>
            <a:endParaRPr lang="en-US" sz="2400">
              <a:solidFill>
                <a:schemeClr val="accent2"/>
              </a:solidFill>
            </a:endParaRPr>
          </a:p>
        </p:txBody>
      </p:sp>
      <p:sp>
        <p:nvSpPr>
          <p:cNvPr id="6" name="Title 1">
            <a:extLst>
              <a:ext uri="{FF2B5EF4-FFF2-40B4-BE49-F238E27FC236}">
                <a16:creationId xmlns:a16="http://schemas.microsoft.com/office/drawing/2014/main" id="{79EAA49C-264E-4DF2-994F-C2A10EC88715}"/>
              </a:ext>
            </a:extLst>
          </p:cNvPr>
          <p:cNvSpPr txBox="1">
            <a:spLocks/>
          </p:cNvSpPr>
          <p:nvPr/>
        </p:nvSpPr>
        <p:spPr>
          <a:xfrm>
            <a:off x="149427" y="5246980"/>
            <a:ext cx="4475121"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50000"/>
              </a:lnSpc>
            </a:pPr>
            <a:endParaRPr lang="en-US" sz="20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38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179E-D081-FF3A-E440-56EAF1762396}"/>
              </a:ext>
            </a:extLst>
          </p:cNvPr>
          <p:cNvSpPr>
            <a:spLocks noGrp="1"/>
          </p:cNvSpPr>
          <p:nvPr>
            <p:ph type="title"/>
          </p:nvPr>
        </p:nvSpPr>
        <p:spPr/>
        <p:txBody>
          <a:bodyPr/>
          <a:lstStyle/>
          <a:p>
            <a:r>
              <a:rPr lang="en-US" sz="2800"/>
              <a:t>Hepatic Encephalopathy, a Nervous System Disorder in Cirrhosis</a:t>
            </a:r>
            <a:endParaRPr lang="en-US"/>
          </a:p>
        </p:txBody>
      </p:sp>
      <p:sp>
        <p:nvSpPr>
          <p:cNvPr id="10" name="Text Placeholder 9">
            <a:extLst>
              <a:ext uri="{FF2B5EF4-FFF2-40B4-BE49-F238E27FC236}">
                <a16:creationId xmlns:a16="http://schemas.microsoft.com/office/drawing/2014/main" id="{29D8177F-5F62-565A-1DB4-E69DD9E380E1}"/>
              </a:ext>
            </a:extLst>
          </p:cNvPr>
          <p:cNvSpPr>
            <a:spLocks noGrp="1"/>
          </p:cNvSpPr>
          <p:nvPr>
            <p:ph type="body" sz="quarter" idx="10"/>
          </p:nvPr>
        </p:nvSpPr>
        <p:spPr>
          <a:xfrm>
            <a:off x="1296609" y="6555246"/>
            <a:ext cx="8239019" cy="302754"/>
          </a:xfrm>
        </p:spPr>
        <p:txBody>
          <a:bodyPr/>
          <a:lstStyle/>
          <a:p>
            <a:r>
              <a:rPr lang="en-US">
                <a:solidFill>
                  <a:prstClr val="black"/>
                </a:solidFill>
                <a:latin typeface="Calibri"/>
                <a:ea typeface="+mn-ea"/>
                <a:cs typeface="+mn-cs"/>
              </a:rPr>
              <a:t>Nusrat et al. World J Gastroenterol. 2014 May 14; 20(18): 5442–5460</a:t>
            </a:r>
          </a:p>
          <a:p>
            <a:r>
              <a:rPr kumimoji="0" lang="en-US" sz="800" b="0" i="0" u="none" strike="noStrike" kern="1200" cap="none" spc="0" normalizeH="0" baseline="0" noProof="0" err="1">
                <a:ln>
                  <a:noFill/>
                </a:ln>
                <a:solidFill>
                  <a:prstClr val="black"/>
                </a:solidFill>
                <a:effectLst/>
                <a:uLnTx/>
                <a:uFillTx/>
                <a:latin typeface="Calibri"/>
                <a:ea typeface="+mn-ea"/>
                <a:cs typeface="+mn-cs"/>
              </a:rPr>
              <a:t>Lattanzi</a:t>
            </a:r>
            <a:r>
              <a:rPr kumimoji="0" lang="en-US" sz="800" b="0" i="0" u="none" strike="noStrike" kern="1200" cap="none" spc="0" normalizeH="0" baseline="0" noProof="0">
                <a:ln>
                  <a:noFill/>
                </a:ln>
                <a:solidFill>
                  <a:prstClr val="black"/>
                </a:solidFill>
                <a:effectLst/>
                <a:uLnTx/>
                <a:uFillTx/>
                <a:latin typeface="Calibri"/>
                <a:ea typeface="+mn-ea"/>
                <a:cs typeface="+mn-cs"/>
              </a:rPr>
              <a:t> et al. J Clin Exp Hepatol. 2019 Jan-Feb; 9(1): 125–130</a:t>
            </a:r>
          </a:p>
        </p:txBody>
      </p:sp>
      <p:grpSp>
        <p:nvGrpSpPr>
          <p:cNvPr id="9" name="Group 8">
            <a:extLst>
              <a:ext uri="{FF2B5EF4-FFF2-40B4-BE49-F238E27FC236}">
                <a16:creationId xmlns:a16="http://schemas.microsoft.com/office/drawing/2014/main" id="{B7376A99-2FCD-3C6B-A2CE-E21B988ACBDD}"/>
              </a:ext>
            </a:extLst>
          </p:cNvPr>
          <p:cNvGrpSpPr/>
          <p:nvPr/>
        </p:nvGrpSpPr>
        <p:grpSpPr>
          <a:xfrm>
            <a:off x="6841893" y="1625242"/>
            <a:ext cx="4575625" cy="3993803"/>
            <a:chOff x="1047269" y="1906011"/>
            <a:chExt cx="4575625" cy="3993803"/>
          </a:xfrm>
        </p:grpSpPr>
        <p:graphicFrame>
          <p:nvGraphicFramePr>
            <p:cNvPr id="7" name="Content Placeholder 14">
              <a:extLst>
                <a:ext uri="{FF2B5EF4-FFF2-40B4-BE49-F238E27FC236}">
                  <a16:creationId xmlns:a16="http://schemas.microsoft.com/office/drawing/2014/main" id="{EDD8BAB9-D036-B212-D389-0F2FDEEDEBA8}"/>
                </a:ext>
              </a:extLst>
            </p:cNvPr>
            <p:cNvGraphicFramePr>
              <a:graphicFrameLocks/>
            </p:cNvGraphicFramePr>
            <p:nvPr>
              <p:extLst>
                <p:ext uri="{D42A27DB-BD31-4B8C-83A1-F6EECF244321}">
                  <p14:modId xmlns:p14="http://schemas.microsoft.com/office/powerpoint/2010/main" val="2653094301"/>
                </p:ext>
              </p:extLst>
            </p:nvPr>
          </p:nvGraphicFramePr>
          <p:xfrm>
            <a:off x="1047269" y="2480210"/>
            <a:ext cx="4546657" cy="341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9932345-0AE1-5535-68B8-59FB38055471}"/>
                </a:ext>
              </a:extLst>
            </p:cNvPr>
            <p:cNvSpPr txBox="1"/>
            <p:nvPr/>
          </p:nvSpPr>
          <p:spPr>
            <a:xfrm>
              <a:off x="1212263" y="1906011"/>
              <a:ext cx="44106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Calibri"/>
                  <a:ea typeface="+mn-ea"/>
                  <a:cs typeface="+mn-cs"/>
                </a:rPr>
                <a:t>Precipitation of HE due to Ammonia Buildup</a:t>
              </a:r>
            </a:p>
          </p:txBody>
        </p:sp>
      </p:grpSp>
      <p:grpSp>
        <p:nvGrpSpPr>
          <p:cNvPr id="11" name="Group 10">
            <a:extLst>
              <a:ext uri="{FF2B5EF4-FFF2-40B4-BE49-F238E27FC236}">
                <a16:creationId xmlns:a16="http://schemas.microsoft.com/office/drawing/2014/main" id="{0798614C-65C5-DBBF-520B-37250DD48549}"/>
              </a:ext>
            </a:extLst>
          </p:cNvPr>
          <p:cNvGrpSpPr/>
          <p:nvPr/>
        </p:nvGrpSpPr>
        <p:grpSpPr>
          <a:xfrm>
            <a:off x="597278" y="1500853"/>
            <a:ext cx="5481548" cy="4225914"/>
            <a:chOff x="6096000" y="1737158"/>
            <a:chExt cx="5481548" cy="4225914"/>
          </a:xfrm>
        </p:grpSpPr>
        <p:sp>
          <p:nvSpPr>
            <p:cNvPr id="4" name="TextBox 3">
              <a:extLst>
                <a:ext uri="{FF2B5EF4-FFF2-40B4-BE49-F238E27FC236}">
                  <a16:creationId xmlns:a16="http://schemas.microsoft.com/office/drawing/2014/main" id="{C6D5F717-15AF-0D54-28A1-93E845FC0F0E}"/>
                </a:ext>
              </a:extLst>
            </p:cNvPr>
            <p:cNvSpPr txBox="1"/>
            <p:nvPr/>
          </p:nvSpPr>
          <p:spPr>
            <a:xfrm>
              <a:off x="7135918" y="5747628"/>
              <a:ext cx="2875430" cy="215444"/>
            </a:xfrm>
            <a:prstGeom prst="rect">
              <a:avLst/>
            </a:prstGeom>
            <a:noFill/>
          </p:spPr>
          <p:txBody>
            <a:bodyPr wrap="square">
              <a:spAutoFit/>
            </a:bodyPr>
            <a:lstStyle/>
            <a:p>
              <a:r>
                <a:rPr lang="en-US" sz="800" err="1"/>
                <a:t>Bhanji</a:t>
              </a:r>
              <a:r>
                <a:rPr lang="en-US" sz="800"/>
                <a:t> et al. Hepatology International (2018) 12:377–386</a:t>
              </a:r>
            </a:p>
          </p:txBody>
        </p:sp>
        <p:grpSp>
          <p:nvGrpSpPr>
            <p:cNvPr id="6" name="Group 5">
              <a:extLst>
                <a:ext uri="{FF2B5EF4-FFF2-40B4-BE49-F238E27FC236}">
                  <a16:creationId xmlns:a16="http://schemas.microsoft.com/office/drawing/2014/main" id="{6CC9F6AB-2217-E84A-0513-D1AB6191F7B2}"/>
                </a:ext>
              </a:extLst>
            </p:cNvPr>
            <p:cNvGrpSpPr/>
            <p:nvPr/>
          </p:nvGrpSpPr>
          <p:grpSpPr>
            <a:xfrm>
              <a:off x="6096000" y="1737158"/>
              <a:ext cx="5481548" cy="3741037"/>
              <a:chOff x="5956072" y="2049348"/>
              <a:chExt cx="5481548" cy="3741037"/>
            </a:xfrm>
          </p:grpSpPr>
          <p:pic>
            <p:nvPicPr>
              <p:cNvPr id="3" name="Picture 2">
                <a:extLst>
                  <a:ext uri="{FF2B5EF4-FFF2-40B4-BE49-F238E27FC236}">
                    <a16:creationId xmlns:a16="http://schemas.microsoft.com/office/drawing/2014/main" id="{B07A9037-1283-110B-99A3-9DEBC8BFF6F0}"/>
                  </a:ext>
                </a:extLst>
              </p:cNvPr>
              <p:cNvPicPr>
                <a:picLocks noChangeAspect="1"/>
              </p:cNvPicPr>
              <p:nvPr/>
            </p:nvPicPr>
            <p:blipFill rotWithShape="1">
              <a:blip r:embed="rId7"/>
              <a:srcRect b="4370"/>
              <a:stretch/>
            </p:blipFill>
            <p:spPr>
              <a:xfrm>
                <a:off x="5956072" y="2049348"/>
                <a:ext cx="5481548" cy="3741037"/>
              </a:xfrm>
              <a:prstGeom prst="rect">
                <a:avLst/>
              </a:prstGeom>
            </p:spPr>
          </p:pic>
          <p:sp>
            <p:nvSpPr>
              <p:cNvPr id="5" name="Oval 4">
                <a:extLst>
                  <a:ext uri="{FF2B5EF4-FFF2-40B4-BE49-F238E27FC236}">
                    <a16:creationId xmlns:a16="http://schemas.microsoft.com/office/drawing/2014/main" id="{CB6D26C7-3561-7AE4-BFAC-D5D12A88602C}"/>
                  </a:ext>
                </a:extLst>
              </p:cNvPr>
              <p:cNvSpPr/>
              <p:nvPr/>
            </p:nvSpPr>
            <p:spPr>
              <a:xfrm>
                <a:off x="6267236" y="2137025"/>
                <a:ext cx="339047" cy="34318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2131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D066A43-6354-783C-96A2-85A3359C3FE4}"/>
              </a:ext>
            </a:extLst>
          </p:cNvPr>
          <p:cNvGrpSpPr/>
          <p:nvPr/>
        </p:nvGrpSpPr>
        <p:grpSpPr>
          <a:xfrm>
            <a:off x="444067" y="1276048"/>
            <a:ext cx="11269518" cy="4767209"/>
            <a:chOff x="1035930" y="1928553"/>
            <a:chExt cx="7545574" cy="4081550"/>
          </a:xfrm>
        </p:grpSpPr>
        <p:grpSp>
          <p:nvGrpSpPr>
            <p:cNvPr id="22" name="Group 21">
              <a:extLst>
                <a:ext uri="{FF2B5EF4-FFF2-40B4-BE49-F238E27FC236}">
                  <a16:creationId xmlns:a16="http://schemas.microsoft.com/office/drawing/2014/main" id="{4276F95A-77D2-323D-7074-66B4A87C9A7A}"/>
                </a:ext>
              </a:extLst>
            </p:cNvPr>
            <p:cNvGrpSpPr/>
            <p:nvPr/>
          </p:nvGrpSpPr>
          <p:grpSpPr>
            <a:xfrm>
              <a:off x="1035930" y="1928553"/>
              <a:ext cx="2397226" cy="4081550"/>
              <a:chOff x="1035930" y="1928553"/>
              <a:chExt cx="2397226" cy="4081550"/>
            </a:xfrm>
          </p:grpSpPr>
          <p:sp>
            <p:nvSpPr>
              <p:cNvPr id="33" name="Rounded Rectangle 32">
                <a:extLst>
                  <a:ext uri="{FF2B5EF4-FFF2-40B4-BE49-F238E27FC236}">
                    <a16:creationId xmlns:a16="http://schemas.microsoft.com/office/drawing/2014/main" id="{E1250EE0-354D-A7D8-51A4-E7F3E7B27810}"/>
                  </a:ext>
                </a:extLst>
              </p:cNvPr>
              <p:cNvSpPr/>
              <p:nvPr/>
            </p:nvSpPr>
            <p:spPr>
              <a:xfrm>
                <a:off x="1153889" y="1928553"/>
                <a:ext cx="2161309" cy="4081550"/>
              </a:xfrm>
              <a:prstGeom prst="roundRect">
                <a:avLst>
                  <a:gd name="adj" fmla="val 89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00F014-CF2E-CE37-939B-DC54475B2616}"/>
                  </a:ext>
                </a:extLst>
              </p:cNvPr>
              <p:cNvSpPr/>
              <p:nvPr/>
            </p:nvSpPr>
            <p:spPr>
              <a:xfrm>
                <a:off x="1035930" y="2535382"/>
                <a:ext cx="2397226" cy="3208713"/>
              </a:xfrm>
              <a:prstGeom prst="rect">
                <a:avLst/>
              </a:prstGeom>
              <a:solidFill>
                <a:srgbClr val="F0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66E8A45-CE94-3C2B-9AA8-EA28D69F467E}"/>
                </a:ext>
              </a:extLst>
            </p:cNvPr>
            <p:cNvGrpSpPr/>
            <p:nvPr/>
          </p:nvGrpSpPr>
          <p:grpSpPr>
            <a:xfrm>
              <a:off x="3610104" y="1928553"/>
              <a:ext cx="2397226" cy="4081550"/>
              <a:chOff x="3610104" y="1928553"/>
              <a:chExt cx="2397226" cy="4081550"/>
            </a:xfrm>
          </p:grpSpPr>
          <p:sp>
            <p:nvSpPr>
              <p:cNvPr id="27" name="Rounded Rectangle 26">
                <a:extLst>
                  <a:ext uri="{FF2B5EF4-FFF2-40B4-BE49-F238E27FC236}">
                    <a16:creationId xmlns:a16="http://schemas.microsoft.com/office/drawing/2014/main" id="{9725D50D-59C7-67DA-9131-40C4786E1999}"/>
                  </a:ext>
                </a:extLst>
              </p:cNvPr>
              <p:cNvSpPr/>
              <p:nvPr/>
            </p:nvSpPr>
            <p:spPr>
              <a:xfrm>
                <a:off x="3728063" y="1928553"/>
                <a:ext cx="2161309" cy="4081550"/>
              </a:xfrm>
              <a:prstGeom prst="roundRect">
                <a:avLst>
                  <a:gd name="adj" fmla="val 89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FA8F764-8C7E-E7EA-E6AA-C21CC08AC9F3}"/>
                  </a:ext>
                </a:extLst>
              </p:cNvPr>
              <p:cNvSpPr/>
              <p:nvPr/>
            </p:nvSpPr>
            <p:spPr>
              <a:xfrm>
                <a:off x="3610104" y="2535382"/>
                <a:ext cx="2397226" cy="3208713"/>
              </a:xfrm>
              <a:prstGeom prst="rect">
                <a:avLst/>
              </a:prstGeom>
              <a:solidFill>
                <a:srgbClr val="F0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71DA5CD-7745-BF3A-5443-C4FC98AEEE1A}"/>
                </a:ext>
              </a:extLst>
            </p:cNvPr>
            <p:cNvGrpSpPr/>
            <p:nvPr/>
          </p:nvGrpSpPr>
          <p:grpSpPr>
            <a:xfrm>
              <a:off x="6184278" y="1928553"/>
              <a:ext cx="2397226" cy="4081550"/>
              <a:chOff x="6184278" y="1928553"/>
              <a:chExt cx="2397226" cy="4081550"/>
            </a:xfrm>
          </p:grpSpPr>
          <p:sp>
            <p:nvSpPr>
              <p:cNvPr id="25" name="Rounded Rectangle 24">
                <a:extLst>
                  <a:ext uri="{FF2B5EF4-FFF2-40B4-BE49-F238E27FC236}">
                    <a16:creationId xmlns:a16="http://schemas.microsoft.com/office/drawing/2014/main" id="{28AEC316-32A1-026C-D12F-8430C9D2E2CB}"/>
                  </a:ext>
                </a:extLst>
              </p:cNvPr>
              <p:cNvSpPr/>
              <p:nvPr/>
            </p:nvSpPr>
            <p:spPr>
              <a:xfrm>
                <a:off x="6302237" y="1928553"/>
                <a:ext cx="2161309" cy="4081550"/>
              </a:xfrm>
              <a:prstGeom prst="roundRect">
                <a:avLst>
                  <a:gd name="adj" fmla="val 89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5BC0E4-F088-2D55-3F2D-6CE8C60AA469}"/>
                  </a:ext>
                </a:extLst>
              </p:cNvPr>
              <p:cNvSpPr/>
              <p:nvPr/>
            </p:nvSpPr>
            <p:spPr>
              <a:xfrm>
                <a:off x="6184278" y="2535382"/>
                <a:ext cx="2397226" cy="3208713"/>
              </a:xfrm>
              <a:prstGeom prst="rect">
                <a:avLst/>
              </a:prstGeom>
              <a:solidFill>
                <a:srgbClr val="F0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TextBox 40">
            <a:extLst>
              <a:ext uri="{FF2B5EF4-FFF2-40B4-BE49-F238E27FC236}">
                <a16:creationId xmlns:a16="http://schemas.microsoft.com/office/drawing/2014/main" id="{9B2B0BBF-DE60-17CD-256A-73B191C24686}"/>
              </a:ext>
            </a:extLst>
          </p:cNvPr>
          <p:cNvSpPr txBox="1"/>
          <p:nvPr/>
        </p:nvSpPr>
        <p:spPr>
          <a:xfrm>
            <a:off x="8340934" y="2313338"/>
            <a:ext cx="2678047" cy="369332"/>
          </a:xfrm>
          <a:prstGeom prst="rect">
            <a:avLst/>
          </a:prstGeom>
          <a:noFill/>
        </p:spPr>
        <p:txBody>
          <a:bodyPr wrap="square">
            <a:spAutoFit/>
          </a:bodyPr>
          <a:lstStyle/>
          <a:p>
            <a:pPr lvl="0">
              <a:lnSpc>
                <a:spcPct val="100000"/>
              </a:lnSpc>
              <a:buNone/>
            </a:pPr>
            <a:r>
              <a:rPr lang="en-US" sz="1800"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Unmet Need</a:t>
            </a:r>
          </a:p>
        </p:txBody>
      </p:sp>
      <p:sp>
        <p:nvSpPr>
          <p:cNvPr id="18" name="Freeform 3">
            <a:extLst>
              <a:ext uri="{FF2B5EF4-FFF2-40B4-BE49-F238E27FC236}">
                <a16:creationId xmlns:a16="http://schemas.microsoft.com/office/drawing/2014/main" id="{BF78E317-98ED-B818-DCAA-D53CAEA78544}"/>
              </a:ext>
            </a:extLst>
          </p:cNvPr>
          <p:cNvSpPr>
            <a:spLocks noChangeArrowheads="1"/>
          </p:cNvSpPr>
          <p:nvPr/>
        </p:nvSpPr>
        <p:spPr bwMode="auto">
          <a:xfrm>
            <a:off x="4896736" y="2251949"/>
            <a:ext cx="2517597" cy="3435494"/>
          </a:xfrm>
          <a:prstGeom prst="roundRect">
            <a:avLst>
              <a:gd name="adj" fmla="val 5809"/>
            </a:avLst>
          </a:prstGeom>
          <a:solidFill>
            <a:schemeClr val="bg1">
              <a:lumMod val="95000"/>
            </a:schemeClr>
          </a:solidFill>
          <a:ln>
            <a:noFill/>
          </a:ln>
          <a:effectLst/>
        </p:spPr>
        <p:txBody>
          <a:bodyPr wrap="none" anchor="ctr"/>
          <a:lstStyle/>
          <a:p>
            <a:endParaRPr lang="en-US" sz="6532">
              <a:latin typeface="Montserrat" panose="00000500000000000000" pitchFamily="2" charset="0"/>
            </a:endParaRPr>
          </a:p>
        </p:txBody>
      </p:sp>
      <p:sp>
        <p:nvSpPr>
          <p:cNvPr id="30" name="TextBox 29">
            <a:extLst>
              <a:ext uri="{FF2B5EF4-FFF2-40B4-BE49-F238E27FC236}">
                <a16:creationId xmlns:a16="http://schemas.microsoft.com/office/drawing/2014/main" id="{9DEB8EB0-9C07-1586-D625-20C679340AEF}"/>
              </a:ext>
            </a:extLst>
          </p:cNvPr>
          <p:cNvSpPr txBox="1"/>
          <p:nvPr/>
        </p:nvSpPr>
        <p:spPr>
          <a:xfrm>
            <a:off x="688254" y="2880711"/>
            <a:ext cx="3342487" cy="2746970"/>
          </a:xfrm>
          <a:prstGeom prst="rect">
            <a:avLst/>
          </a:prstGeom>
          <a:noFill/>
        </p:spPr>
        <p:txBody>
          <a:bodyPr wrap="square">
            <a:spAutoFit/>
          </a:bodyPr>
          <a:lstStyle/>
          <a:p>
            <a:pPr lvl="0" algn="l">
              <a:lnSpc>
                <a:spcPct val="120000"/>
              </a:lnSpc>
            </a:pP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Over 2 million cases</a:t>
            </a:r>
            <a:r>
              <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1</a:t>
            </a: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 500k+ with decompensation</a:t>
            </a:r>
            <a:r>
              <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2</a:t>
            </a:r>
          </a:p>
          <a:p>
            <a:pPr lvl="0" algn="l">
              <a:lnSpc>
                <a:spcPct val="120000"/>
              </a:lnSpc>
            </a:pPr>
            <a:endParaRPr lang="en-US" sz="7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lgn="l">
              <a:lnSpc>
                <a:spcPct val="120000"/>
              </a:lnSpc>
            </a:pP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62% on </a:t>
            </a:r>
            <a:r>
              <a:rPr lang="en-US" sz="14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liver transplant</a:t>
            </a: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 waitlist are male</a:t>
            </a:r>
            <a:r>
              <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3</a:t>
            </a:r>
          </a:p>
          <a:p>
            <a:pPr lvl="0" algn="l">
              <a:lnSpc>
                <a:spcPct val="120000"/>
              </a:lnSpc>
            </a:pPr>
            <a:endParaRPr lang="en-US" sz="7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lgn="l">
              <a:lnSpc>
                <a:spcPct val="120000"/>
              </a:lnSpc>
            </a:pP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40-70% of men with cirrhosis have sarcopenia</a:t>
            </a:r>
            <a:r>
              <a:rPr lang="en-US" sz="14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4</a:t>
            </a:r>
            <a:r>
              <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,5</a:t>
            </a:r>
          </a:p>
          <a:p>
            <a:pPr lvl="0" algn="l">
              <a:lnSpc>
                <a:spcPct val="120000"/>
              </a:lnSpc>
            </a:pPr>
            <a:endPar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pPr>
            <a:r>
              <a:rPr lang="en-US" sz="1400"/>
              <a:t>~</a:t>
            </a:r>
            <a:r>
              <a:rPr lang="en-US" sz="1400">
                <a:solidFill>
                  <a:prstClr val="black">
                    <a:hueOff val="0"/>
                    <a:satOff val="0"/>
                    <a:lumOff val="0"/>
                    <a:alphaOff val="0"/>
                  </a:prstClr>
                </a:solidFill>
                <a:latin typeface="Helvetica Neue" panose="02000503000000020004" pitchFamily="2" charset="0"/>
              </a:rPr>
              <a:t>30-40% of men with cirrhosis experience overt HE</a:t>
            </a:r>
            <a:r>
              <a:rPr lang="en-US" sz="1400" baseline="30000">
                <a:solidFill>
                  <a:prstClr val="black">
                    <a:hueOff val="0"/>
                    <a:satOff val="0"/>
                    <a:lumOff val="0"/>
                    <a:alphaOff val="0"/>
                  </a:prstClr>
                </a:solidFill>
                <a:latin typeface="Helvetica Neue" panose="02000503000000020004" pitchFamily="2" charset="0"/>
              </a:rPr>
              <a:t>6</a:t>
            </a:r>
          </a:p>
          <a:p>
            <a:pPr lvl="0" algn="l">
              <a:lnSpc>
                <a:spcPct val="120000"/>
              </a:lnSpc>
            </a:pPr>
            <a:endParaRPr lang="en-US" sz="1400" kern="1200" baseline="300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4835C7D2-F52A-7893-8E1F-D350B083FF17}"/>
              </a:ext>
            </a:extLst>
          </p:cNvPr>
          <p:cNvSpPr txBox="1"/>
          <p:nvPr/>
        </p:nvSpPr>
        <p:spPr>
          <a:xfrm>
            <a:off x="4433823" y="2263275"/>
            <a:ext cx="3324354" cy="392030"/>
          </a:xfrm>
          <a:prstGeom prst="rect">
            <a:avLst/>
          </a:prstGeom>
          <a:noFill/>
        </p:spPr>
        <p:txBody>
          <a:bodyPr wrap="square">
            <a:spAutoFit/>
          </a:bodyPr>
          <a:lstStyle/>
          <a:p>
            <a:pPr>
              <a:lnSpc>
                <a:spcPct val="120000"/>
              </a:lnSpc>
            </a:pPr>
            <a:r>
              <a:rPr lang="en-US" sz="18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Standard of Care Limitations</a:t>
            </a:r>
          </a:p>
        </p:txBody>
      </p:sp>
      <p:sp>
        <p:nvSpPr>
          <p:cNvPr id="32" name="TextBox 31">
            <a:extLst>
              <a:ext uri="{FF2B5EF4-FFF2-40B4-BE49-F238E27FC236}">
                <a16:creationId xmlns:a16="http://schemas.microsoft.com/office/drawing/2014/main" id="{7DA7A1A6-65CA-A0D6-B252-C63F3D7C5191}"/>
              </a:ext>
            </a:extLst>
          </p:cNvPr>
          <p:cNvSpPr txBox="1"/>
          <p:nvPr/>
        </p:nvSpPr>
        <p:spPr>
          <a:xfrm>
            <a:off x="8318356" y="2880711"/>
            <a:ext cx="3012838" cy="1618200"/>
          </a:xfrm>
          <a:prstGeom prst="rect">
            <a:avLst/>
          </a:prstGeom>
          <a:noFill/>
        </p:spPr>
        <p:txBody>
          <a:bodyPr wrap="square">
            <a:spAutoFit/>
          </a:bodyPr>
          <a:lstStyle/>
          <a:p>
            <a:pPr lvl="0" algn="l">
              <a:lnSpc>
                <a:spcPct val="120000"/>
              </a:lnSpc>
            </a:pPr>
            <a:r>
              <a:rPr lang="en-US" sz="1400" b="1"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SS: </a:t>
            </a: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Improve survival/ quality of life for patients on transplant list</a:t>
            </a:r>
          </a:p>
          <a:p>
            <a:pPr lvl="0" algn="l">
              <a:lnSpc>
                <a:spcPct val="120000"/>
              </a:lnSpc>
            </a:pPr>
            <a:endParaRPr lang="en-US" sz="7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lgn="l">
              <a:lnSpc>
                <a:spcPct val="120000"/>
              </a:lnSpc>
            </a:pP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Improvement of post-transplant outcomes /lowered cost of care </a:t>
            </a:r>
          </a:p>
          <a:p>
            <a:pPr lvl="0" algn="l">
              <a:lnSpc>
                <a:spcPct val="120000"/>
              </a:lnSpc>
            </a:pPr>
            <a:endParaRPr lang="en-US" sz="7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endParaRPr>
          </a:p>
          <a:p>
            <a:pPr lvl="0" algn="l">
              <a:lnSpc>
                <a:spcPct val="120000"/>
              </a:lnSpc>
            </a:pPr>
            <a:r>
              <a:rPr lang="en-US" sz="1400" b="1"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HE: </a:t>
            </a:r>
            <a:r>
              <a:rPr lang="en-US" sz="1400" kern="1200">
                <a:solidFill>
                  <a:prstClr val="black">
                    <a:hueOff val="0"/>
                    <a:satOff val="0"/>
                    <a:lumOff val="0"/>
                    <a:alphaOff val="0"/>
                  </a:prstClr>
                </a:solidFill>
                <a:latin typeface="Helvetica Neue" panose="02000503000000020004" pitchFamily="2" charset="0"/>
                <a:ea typeface="Helvetica Neue" panose="02000503000000020004" pitchFamily="2" charset="0"/>
                <a:cs typeface="Helvetica Neue" panose="02000503000000020004" pitchFamily="2" charset="0"/>
              </a:rPr>
              <a:t>Novel MOA</a:t>
            </a:r>
          </a:p>
        </p:txBody>
      </p:sp>
      <p:sp>
        <p:nvSpPr>
          <p:cNvPr id="38" name="Title 37">
            <a:extLst>
              <a:ext uri="{FF2B5EF4-FFF2-40B4-BE49-F238E27FC236}">
                <a16:creationId xmlns:a16="http://schemas.microsoft.com/office/drawing/2014/main" id="{EEA2F3E4-565D-5BBD-F01A-86DDA3BE4A58}"/>
              </a:ext>
            </a:extLst>
          </p:cNvPr>
          <p:cNvSpPr>
            <a:spLocks noGrp="1"/>
          </p:cNvSpPr>
          <p:nvPr>
            <p:ph type="title"/>
          </p:nvPr>
        </p:nvSpPr>
        <p:spPr/>
        <p:txBody>
          <a:bodyPr/>
          <a:lstStyle/>
          <a:p>
            <a:r>
              <a:rPr lang="en-US"/>
              <a:t>Liver Cirrhosis Management  –  Opportunity</a:t>
            </a:r>
          </a:p>
        </p:txBody>
      </p:sp>
      <p:sp>
        <p:nvSpPr>
          <p:cNvPr id="10" name="Text Placeholder 9">
            <a:extLst>
              <a:ext uri="{FF2B5EF4-FFF2-40B4-BE49-F238E27FC236}">
                <a16:creationId xmlns:a16="http://schemas.microsoft.com/office/drawing/2014/main" id="{D8E16488-B682-EBAE-79C5-3A5ACA34AC7B}"/>
              </a:ext>
            </a:extLst>
          </p:cNvPr>
          <p:cNvSpPr>
            <a:spLocks noGrp="1"/>
          </p:cNvSpPr>
          <p:nvPr>
            <p:ph type="body" sz="quarter" idx="10"/>
          </p:nvPr>
        </p:nvSpPr>
        <p:spPr/>
        <p:txBody>
          <a:bodyPr/>
          <a:lstStyle/>
          <a:p>
            <a:r>
              <a:rPr lang="en-GB" sz="800"/>
              <a:t>1. Moon, Clin Gas and Hep, 2019. 2. </a:t>
            </a:r>
            <a:r>
              <a:rPr lang="fr-FR" sz="800"/>
              <a:t>GBD 2017 </a:t>
            </a:r>
            <a:r>
              <a:rPr lang="fr-FR" sz="800" err="1"/>
              <a:t>Cirrhosis</a:t>
            </a:r>
            <a:r>
              <a:rPr lang="fr-FR" sz="800"/>
              <a:t> Collaboration, Lancet, 2021. </a:t>
            </a:r>
            <a:r>
              <a:rPr lang="en-GB" sz="800"/>
              <a:t>3. Sarkar et al. J Hepatol. 2015</a:t>
            </a:r>
          </a:p>
          <a:p>
            <a:pPr marL="0" marR="0" lvl="0" indent="0" algn="l" defTabSz="914400" rtl="0" eaLnBrk="1" fontAlgn="auto" latinLnBrk="0" hangingPunct="1">
              <a:lnSpc>
                <a:spcPct val="100000"/>
              </a:lnSpc>
              <a:spcBef>
                <a:spcPct val="20000"/>
              </a:spcBef>
              <a:spcAft>
                <a:spcPts val="0"/>
              </a:spcAft>
              <a:buClr>
                <a:srgbClr val="186295"/>
              </a:buClr>
              <a:buSzTx/>
              <a:buFontTx/>
              <a:buNone/>
              <a:tabLst/>
              <a:defRPr/>
            </a:pPr>
            <a:r>
              <a:rPr lang="en-GB" sz="800">
                <a:latin typeface="Helvetica Neue" panose="02000503000000020004" pitchFamily="2" charset="0"/>
                <a:ea typeface="Helvetica Neue" panose="02000503000000020004" pitchFamily="2" charset="0"/>
                <a:cs typeface="Helvetica Neue" panose="02000503000000020004" pitchFamily="2" charset="0"/>
              </a:rPr>
              <a:t>4.</a:t>
            </a:r>
            <a:r>
              <a:rPr kumimoji="0" lang="en-US" sz="8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Sinclair, Ailment </a:t>
            </a:r>
            <a:r>
              <a:rPr kumimoji="0" lang="en-US" sz="800" b="0" i="0" u="none" strike="noStrike" kern="1200" cap="none" spc="0" normalizeH="0" baseline="0" noProof="0" err="1">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Pharmacol</a:t>
            </a:r>
            <a:r>
              <a:rPr kumimoji="0" lang="en-US" sz="8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800" b="0" i="0" u="none" strike="noStrike" kern="1200" cap="none" spc="0" normalizeH="0" baseline="0" noProof="0" err="1">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Ther</a:t>
            </a:r>
            <a:r>
              <a:rPr kumimoji="0" lang="en-US" sz="8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2016. 5. Lai, Am J Transplant, 2014. </a:t>
            </a:r>
            <a:r>
              <a:rPr lang="en-US" sz="800">
                <a:latin typeface="Helvetica Neue" panose="02000503000000020004" pitchFamily="2" charset="0"/>
                <a:ea typeface="Helvetica Neue" panose="02000503000000020004" pitchFamily="2" charset="0"/>
                <a:cs typeface="Helvetica Neue" panose="02000503000000020004" pitchFamily="2" charset="0"/>
              </a:rPr>
              <a:t>6. </a:t>
            </a:r>
            <a:r>
              <a:rPr lang="en-US" sz="800" err="1">
                <a:latin typeface="Helvetica Neue" panose="02000503000000020004" pitchFamily="2" charset="0"/>
                <a:ea typeface="Helvetica Neue" panose="02000503000000020004" pitchFamily="2" charset="0"/>
                <a:cs typeface="Helvetica Neue" panose="02000503000000020004" pitchFamily="2" charset="0"/>
              </a:rPr>
              <a:t>Grønkjær</a:t>
            </a:r>
            <a:r>
              <a:rPr lang="en-US" sz="800">
                <a:latin typeface="Helvetica Neue" panose="02000503000000020004" pitchFamily="2" charset="0"/>
                <a:ea typeface="Helvetica Neue" panose="02000503000000020004" pitchFamily="2" charset="0"/>
                <a:cs typeface="Helvetica Neue" panose="02000503000000020004" pitchFamily="2" charset="0"/>
              </a:rPr>
              <a:t> et al., Gastroenterol </a:t>
            </a:r>
            <a:r>
              <a:rPr lang="en-US" sz="800" err="1">
                <a:latin typeface="Helvetica Neue" panose="02000503000000020004" pitchFamily="2" charset="0"/>
                <a:ea typeface="Helvetica Neue" panose="02000503000000020004" pitchFamily="2" charset="0"/>
                <a:cs typeface="Helvetica Neue" panose="02000503000000020004" pitchFamily="2" charset="0"/>
              </a:rPr>
              <a:t>Nurs</a:t>
            </a:r>
            <a:r>
              <a:rPr lang="en-US" sz="800">
                <a:latin typeface="Helvetica Neue" panose="02000503000000020004" pitchFamily="2" charset="0"/>
                <a:ea typeface="Helvetica Neue" panose="02000503000000020004" pitchFamily="2" charset="0"/>
                <a:cs typeface="Helvetica Neue" panose="02000503000000020004" pitchFamily="2" charset="0"/>
              </a:rPr>
              <a:t>. 2018 Nov/Dec;41(6):468-476. </a:t>
            </a:r>
            <a:endParaRPr kumimoji="0" lang="en-GB" sz="8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C9D7D61-57CB-E93C-5C45-EC6ACBF91007}"/>
              </a:ext>
            </a:extLst>
          </p:cNvPr>
          <p:cNvSpPr txBox="1"/>
          <p:nvPr/>
        </p:nvSpPr>
        <p:spPr>
          <a:xfrm>
            <a:off x="679644" y="2256745"/>
            <a:ext cx="2640459" cy="369332"/>
          </a:xfrm>
          <a:prstGeom prst="rect">
            <a:avLst/>
          </a:prstGeom>
          <a:noFill/>
        </p:spPr>
        <p:txBody>
          <a:bodyPr wrap="square">
            <a:spAutoFit/>
          </a:bodyPr>
          <a:lstStyle/>
          <a:p>
            <a:pPr lvl="0"/>
            <a:r>
              <a:rPr lang="en-US" sz="1800" b="1">
                <a:solidFill>
                  <a:schemeClr val="accent4"/>
                </a:solidFill>
                <a:effectLst/>
                <a:latin typeface="Helvetica Neue" panose="02000503000000020004" pitchFamily="2" charset="0"/>
                <a:ea typeface="Helvetica Neue" panose="02000503000000020004" pitchFamily="2" charset="0"/>
                <a:cs typeface="Helvetica Neue" panose="02000503000000020004" pitchFamily="2" charset="0"/>
              </a:rPr>
              <a:t>Prevalence</a:t>
            </a:r>
          </a:p>
        </p:txBody>
      </p:sp>
      <p:pic>
        <p:nvPicPr>
          <p:cNvPr id="55" name="Graphic 54">
            <a:extLst>
              <a:ext uri="{FF2B5EF4-FFF2-40B4-BE49-F238E27FC236}">
                <a16:creationId xmlns:a16="http://schemas.microsoft.com/office/drawing/2014/main" id="{BA833DDD-F35F-B788-1E9E-25C5156C0B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7469" y="1436036"/>
            <a:ext cx="435655" cy="435655"/>
          </a:xfrm>
          <a:prstGeom prst="rect">
            <a:avLst/>
          </a:prstGeom>
        </p:spPr>
      </p:pic>
      <p:pic>
        <p:nvPicPr>
          <p:cNvPr id="57" name="Picture 56" descr="Icon&#10;&#10;Description automatically generated">
            <a:extLst>
              <a:ext uri="{FF2B5EF4-FFF2-40B4-BE49-F238E27FC236}">
                <a16:creationId xmlns:a16="http://schemas.microsoft.com/office/drawing/2014/main" id="{4B31BECE-8BE3-6D50-3625-CD6BCD971E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095" y="1421097"/>
            <a:ext cx="418672" cy="418672"/>
          </a:xfrm>
          <a:prstGeom prst="rect">
            <a:avLst/>
          </a:prstGeom>
        </p:spPr>
      </p:pic>
      <p:pic>
        <p:nvPicPr>
          <p:cNvPr id="35" name="Picture 34" descr="Icon&#10;&#10;Description automatically generated">
            <a:extLst>
              <a:ext uri="{FF2B5EF4-FFF2-40B4-BE49-F238E27FC236}">
                <a16:creationId xmlns:a16="http://schemas.microsoft.com/office/drawing/2014/main" id="{CEE9816F-6BC2-A11A-D3D1-C91ECFD5F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7436" y="1446856"/>
            <a:ext cx="402894" cy="402894"/>
          </a:xfrm>
          <a:prstGeom prst="rect">
            <a:avLst/>
          </a:prstGeom>
        </p:spPr>
      </p:pic>
      <p:sp>
        <p:nvSpPr>
          <p:cNvPr id="37" name="TextBox 36">
            <a:extLst>
              <a:ext uri="{FF2B5EF4-FFF2-40B4-BE49-F238E27FC236}">
                <a16:creationId xmlns:a16="http://schemas.microsoft.com/office/drawing/2014/main" id="{68959976-0B29-FEF6-7803-69005A375AC2}"/>
              </a:ext>
            </a:extLst>
          </p:cNvPr>
          <p:cNvSpPr txBox="1"/>
          <p:nvPr/>
        </p:nvSpPr>
        <p:spPr>
          <a:xfrm>
            <a:off x="4433823" y="2880711"/>
            <a:ext cx="3258991" cy="2153795"/>
          </a:xfrm>
          <a:prstGeom prst="rect">
            <a:avLst/>
          </a:prstGeom>
          <a:noFill/>
        </p:spPr>
        <p:txBody>
          <a:bodyPr wrap="square">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No approved drug for secondary sarcopenia (</a:t>
            </a:r>
            <a:r>
              <a:rPr kumimoji="0" lang="en-US" sz="1400" b="1"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SS</a:t>
            </a:r>
            <a:r>
              <a:rPr kumimoji="0" lang="en-US" sz="14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Helvetica Neue" panose="02000503000000020004" pitchFamily="2" charset="0"/>
                <a:ea typeface="Helvetica Neue" panose="02000503000000020004" pitchFamily="2" charset="0"/>
                <a:cs typeface="Helvetica Neue" panose="02000503000000020004" pitchFamily="2" charset="0"/>
              </a:rPr>
              <a:t>Rifaximin and lactulose for hepatic encephalopathy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HE</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0" marR="0" lvl="0" indent="0" algn="l" defTabSz="609585" rtl="0" eaLnBrk="1" fontAlgn="auto" latinLnBrk="0" hangingPunct="1">
              <a:lnSpc>
                <a:spcPct val="12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Limited efficacy</a:t>
            </a:r>
          </a:p>
          <a:p>
            <a:pPr marL="171450" marR="0" lvl="0" indent="-1714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a:ln>
                <a:noFill/>
              </a:ln>
              <a:solidFill>
                <a:prstClr val="black">
                  <a:hueOff val="0"/>
                  <a:satOff val="0"/>
                  <a:lumOff val="0"/>
                  <a:alphaOff val="0"/>
                </a:prstClr>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Tolerability issues</a:t>
            </a:r>
          </a:p>
        </p:txBody>
      </p:sp>
      <p:cxnSp>
        <p:nvCxnSpPr>
          <p:cNvPr id="45" name="Straight Connector 44">
            <a:extLst>
              <a:ext uri="{FF2B5EF4-FFF2-40B4-BE49-F238E27FC236}">
                <a16:creationId xmlns:a16="http://schemas.microsoft.com/office/drawing/2014/main" id="{CA2123EC-643B-9218-BC6A-303262BD85D1}"/>
              </a:ext>
            </a:extLst>
          </p:cNvPr>
          <p:cNvCxnSpPr>
            <a:cxnSpLocks/>
          </p:cNvCxnSpPr>
          <p:nvPr/>
        </p:nvCxnSpPr>
        <p:spPr>
          <a:xfrm>
            <a:off x="778933" y="2768896"/>
            <a:ext cx="3012838" cy="0"/>
          </a:xfrm>
          <a:prstGeom prst="line">
            <a:avLst/>
          </a:prstGeom>
          <a:ln w="9525">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B675B19-FA29-06DD-2A21-FFDE71C16FAC}"/>
              </a:ext>
            </a:extLst>
          </p:cNvPr>
          <p:cNvCxnSpPr>
            <a:cxnSpLocks/>
          </p:cNvCxnSpPr>
          <p:nvPr/>
        </p:nvCxnSpPr>
        <p:spPr>
          <a:xfrm>
            <a:off x="4515442" y="2768896"/>
            <a:ext cx="3012838" cy="0"/>
          </a:xfrm>
          <a:prstGeom prst="line">
            <a:avLst/>
          </a:prstGeom>
          <a:ln w="9525">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555D189-1DBE-9564-446F-637431AD6689}"/>
              </a:ext>
            </a:extLst>
          </p:cNvPr>
          <p:cNvCxnSpPr>
            <a:cxnSpLocks/>
          </p:cNvCxnSpPr>
          <p:nvPr/>
        </p:nvCxnSpPr>
        <p:spPr>
          <a:xfrm>
            <a:off x="8397379" y="2768896"/>
            <a:ext cx="3012838" cy="0"/>
          </a:xfrm>
          <a:prstGeom prst="line">
            <a:avLst/>
          </a:prstGeom>
          <a:ln w="9525">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714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B8029C-00A5-C822-17D4-133FE849417E}"/>
              </a:ext>
            </a:extLst>
          </p:cNvPr>
          <p:cNvSpPr/>
          <p:nvPr/>
        </p:nvSpPr>
        <p:spPr>
          <a:xfrm>
            <a:off x="2413000" y="4070230"/>
            <a:ext cx="9779000" cy="1872556"/>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810DCF-A9B9-7557-053C-729DC4AF2810}"/>
              </a:ext>
            </a:extLst>
          </p:cNvPr>
          <p:cNvSpPr/>
          <p:nvPr/>
        </p:nvSpPr>
        <p:spPr>
          <a:xfrm>
            <a:off x="2413000" y="1720450"/>
            <a:ext cx="9779000" cy="187255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FA4D6515-F0F4-C301-0393-798948713F2F}"/>
              </a:ext>
            </a:extLst>
          </p:cNvPr>
          <p:cNvSpPr/>
          <p:nvPr/>
        </p:nvSpPr>
        <p:spPr>
          <a:xfrm>
            <a:off x="0" y="1720450"/>
            <a:ext cx="2743200" cy="1872556"/>
          </a:xfrm>
          <a:prstGeom prst="homePlate">
            <a:avLst>
              <a:gd name="adj" fmla="val 1765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DAE1402D-0FEE-9870-7B0C-C6992E1A37CD}"/>
              </a:ext>
            </a:extLst>
          </p:cNvPr>
          <p:cNvSpPr/>
          <p:nvPr/>
        </p:nvSpPr>
        <p:spPr>
          <a:xfrm>
            <a:off x="0" y="4072706"/>
            <a:ext cx="2743200" cy="1872556"/>
          </a:xfrm>
          <a:prstGeom prst="homePlate">
            <a:avLst>
              <a:gd name="adj" fmla="val 1765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1C86B-9310-5D34-D69C-F9B9D28541A9}"/>
              </a:ext>
            </a:extLst>
          </p:cNvPr>
          <p:cNvSpPr>
            <a:spLocks noGrp="1"/>
          </p:cNvSpPr>
          <p:nvPr>
            <p:ph type="title"/>
          </p:nvPr>
        </p:nvSpPr>
        <p:spPr/>
        <p:txBody>
          <a:bodyPr/>
          <a:lstStyle/>
          <a:p>
            <a:r>
              <a:rPr lang="en-US"/>
              <a:t>LPCN 1148</a:t>
            </a:r>
          </a:p>
        </p:txBody>
      </p:sp>
      <p:sp>
        <p:nvSpPr>
          <p:cNvPr id="8" name="Text Placeholder 7">
            <a:extLst>
              <a:ext uri="{FF2B5EF4-FFF2-40B4-BE49-F238E27FC236}">
                <a16:creationId xmlns:a16="http://schemas.microsoft.com/office/drawing/2014/main" id="{F1B030AA-0ECC-B734-147D-7D527C98ADA0}"/>
              </a:ext>
            </a:extLst>
          </p:cNvPr>
          <p:cNvSpPr>
            <a:spLocks noGrp="1"/>
          </p:cNvSpPr>
          <p:nvPr>
            <p:ph type="body" sz="quarter" idx="12"/>
          </p:nvPr>
        </p:nvSpPr>
        <p:spPr>
          <a:xfrm>
            <a:off x="371881" y="893353"/>
            <a:ext cx="11562749" cy="347397"/>
          </a:xfrm>
        </p:spPr>
        <p:txBody>
          <a:bodyPr/>
          <a:lstStyle/>
          <a:p>
            <a:r>
              <a:rPr lang="en-US"/>
              <a:t>Management of Liver Cirrhosis: </a:t>
            </a:r>
            <a:r>
              <a:rPr lang="en-US" sz="1800"/>
              <a:t>Hepatic Encephalopathy; Secondary Sarcopenia</a:t>
            </a:r>
            <a:endParaRPr lang="en-US"/>
          </a:p>
          <a:p>
            <a:endParaRPr lang="en-US"/>
          </a:p>
        </p:txBody>
      </p:sp>
      <p:sp>
        <p:nvSpPr>
          <p:cNvPr id="18" name="TextBox 17">
            <a:extLst>
              <a:ext uri="{FF2B5EF4-FFF2-40B4-BE49-F238E27FC236}">
                <a16:creationId xmlns:a16="http://schemas.microsoft.com/office/drawing/2014/main" id="{3251D9B7-E73B-4410-F1CF-BE483F74D20F}"/>
              </a:ext>
            </a:extLst>
          </p:cNvPr>
          <p:cNvSpPr txBox="1"/>
          <p:nvPr/>
        </p:nvSpPr>
        <p:spPr>
          <a:xfrm>
            <a:off x="3000675" y="1875883"/>
            <a:ext cx="8933850" cy="1553117"/>
          </a:xfrm>
          <a:prstGeom prst="rect">
            <a:avLst/>
          </a:prstGeom>
          <a:noFill/>
        </p:spPr>
        <p:txBody>
          <a:bodyPr wrap="square">
            <a:spAutoFit/>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Androgen receptor agonist</a:t>
            </a:r>
          </a:p>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Oral dosage form comprising testosterone laurate, a u</a:t>
            </a:r>
            <a:r>
              <a:rPr lang="en-US" sz="1600" err="1">
                <a:solidFill>
                  <a:prstClr val="black"/>
                </a:solidFill>
                <a:latin typeface="Helvetica Neue" panose="02000503000000020004" pitchFamily="2" charset="0"/>
                <a:ea typeface="Helvetica Neue" panose="02000503000000020004" pitchFamily="2" charset="0"/>
                <a:cs typeface="Helvetica Neue" panose="02000503000000020004" pitchFamily="2" charset="0"/>
              </a:rPr>
              <a:t>nique</a:t>
            </a:r>
            <a:r>
              <a:rPr lang="en-US" sz="160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prodrug of endogenous testosterone</a:t>
            </a:r>
          </a:p>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Potential for Orphan </a:t>
            </a:r>
            <a:r>
              <a:rPr lang="en-US" sz="160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Drug Designation</a:t>
            </a:r>
            <a:endPar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TextBox 18">
            <a:extLst>
              <a:ext uri="{FF2B5EF4-FFF2-40B4-BE49-F238E27FC236}">
                <a16:creationId xmlns:a16="http://schemas.microsoft.com/office/drawing/2014/main" id="{E2870B93-08C7-AE10-23E7-740F55CD16F1}"/>
              </a:ext>
            </a:extLst>
          </p:cNvPr>
          <p:cNvSpPr txBox="1"/>
          <p:nvPr/>
        </p:nvSpPr>
        <p:spPr>
          <a:xfrm>
            <a:off x="2968776" y="4551418"/>
            <a:ext cx="8997648" cy="1259319"/>
          </a:xfrm>
          <a:prstGeom prst="rect">
            <a:avLst/>
          </a:prstGeom>
          <a:noFill/>
        </p:spPr>
        <p:txBody>
          <a:bodyPr wrap="square">
            <a:spAutoFit/>
          </a:bodyPr>
          <a:lstStyle/>
          <a:p>
            <a:pPr>
              <a:lnSpc>
                <a:spcPct val="120000"/>
              </a:lnSpc>
              <a:spcBef>
                <a:spcPts val="1200"/>
              </a:spcBef>
            </a:pPr>
            <a:r>
              <a:rPr lang="en-US" sz="1600">
                <a:latin typeface="Helvetica Neue" panose="02000503000000020004" pitchFamily="2" charset="0"/>
                <a:ea typeface="Helvetica Neue" panose="02000503000000020004" pitchFamily="2" charset="0"/>
                <a:cs typeface="Helvetica Neue" panose="02000503000000020004" pitchFamily="2" charset="0"/>
              </a:rPr>
              <a:t>Novel Multi-Modal MOA </a:t>
            </a:r>
          </a:p>
          <a:p>
            <a:pPr>
              <a:lnSpc>
                <a:spcPct val="120000"/>
              </a:lnSpc>
              <a:spcBef>
                <a:spcPts val="1200"/>
              </a:spcBef>
            </a:pPr>
            <a:r>
              <a:rPr lang="en-US" sz="1600">
                <a:latin typeface="Helvetica Neue" panose="02000503000000020004" pitchFamily="2" charset="0"/>
                <a:ea typeface="Helvetica Neue" panose="02000503000000020004" pitchFamily="2" charset="0"/>
                <a:cs typeface="Helvetica Neue" panose="02000503000000020004" pitchFamily="2" charset="0"/>
              </a:rPr>
              <a:t>Only candidate in development for secondary sarcopenia in cirrhosis - no approved SOC</a:t>
            </a:r>
          </a:p>
          <a:p>
            <a:pPr>
              <a:lnSpc>
                <a:spcPct val="120000"/>
              </a:lnSpc>
              <a:spcBef>
                <a:spcPts val="1200"/>
              </a:spcBef>
            </a:pPr>
            <a:endParaRPr lang="en-US" sz="16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a16="http://schemas.microsoft.com/office/drawing/2014/main" id="{F9F35629-94A9-F94A-224F-AE67CB844AD9}"/>
              </a:ext>
            </a:extLst>
          </p:cNvPr>
          <p:cNvSpPr txBox="1"/>
          <p:nvPr/>
        </p:nvSpPr>
        <p:spPr>
          <a:xfrm>
            <a:off x="225576" y="1988241"/>
            <a:ext cx="1872948" cy="1271182"/>
          </a:xfrm>
          <a:prstGeom prst="rect">
            <a:avLst/>
          </a:prstGeom>
          <a:noFill/>
        </p:spPr>
        <p:txBody>
          <a:bodyPr wrap="square">
            <a:spAutoFit/>
          </a:bodyPr>
          <a:lstStyle/>
          <a:p>
            <a:pPr>
              <a:lnSpc>
                <a:spcPct val="120000"/>
              </a:lnSpc>
            </a:pPr>
            <a:r>
              <a:rPr lang="en-US" sz="22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Product Candidate Attributes</a:t>
            </a:r>
          </a:p>
        </p:txBody>
      </p:sp>
      <p:sp>
        <p:nvSpPr>
          <p:cNvPr id="13" name="TextBox 12">
            <a:extLst>
              <a:ext uri="{FF2B5EF4-FFF2-40B4-BE49-F238E27FC236}">
                <a16:creationId xmlns:a16="http://schemas.microsoft.com/office/drawing/2014/main" id="{59BAE127-1612-CE42-CF2E-1BA88C17F5AA}"/>
              </a:ext>
            </a:extLst>
          </p:cNvPr>
          <p:cNvSpPr txBox="1"/>
          <p:nvPr/>
        </p:nvSpPr>
        <p:spPr>
          <a:xfrm>
            <a:off x="225576" y="4402206"/>
            <a:ext cx="2628900" cy="1271182"/>
          </a:xfrm>
          <a:prstGeom prst="rect">
            <a:avLst/>
          </a:prstGeom>
          <a:noFill/>
        </p:spPr>
        <p:txBody>
          <a:bodyPr wrap="square">
            <a:spAutoFit/>
          </a:bodyPr>
          <a:lstStyle/>
          <a:p>
            <a:pPr>
              <a:lnSpc>
                <a:spcPct val="120000"/>
              </a:lnSpc>
            </a:pPr>
            <a:r>
              <a:rPr lang="en-US" sz="22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Product Candidate Differentiation </a:t>
            </a:r>
          </a:p>
        </p:txBody>
      </p:sp>
    </p:spTree>
    <p:extLst>
      <p:ext uri="{BB962C8B-B14F-4D97-AF65-F5344CB8AC3E}">
        <p14:creationId xmlns:p14="http://schemas.microsoft.com/office/powerpoint/2010/main" val="315929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8210-2492-4761-90AD-EDAFA070E8B8}"/>
              </a:ext>
            </a:extLst>
          </p:cNvPr>
          <p:cNvSpPr>
            <a:spLocks noGrp="1"/>
          </p:cNvSpPr>
          <p:nvPr>
            <p:ph type="title"/>
          </p:nvPr>
        </p:nvSpPr>
        <p:spPr/>
        <p:txBody>
          <a:bodyPr vert="horz" lIns="91440" tIns="45720" rIns="91440" bIns="45720" rtlCol="0" anchor="b">
            <a:normAutofit/>
          </a:bodyPr>
          <a:lstStyle/>
          <a:p>
            <a:r>
              <a:rPr lang="en-US" sz="2600" b="1"/>
              <a:t>LPCN 1148 - Novel Multi-Modal Mechanism of Action for Liver Cirrhosis</a:t>
            </a:r>
          </a:p>
        </p:txBody>
      </p:sp>
      <p:sp>
        <p:nvSpPr>
          <p:cNvPr id="5" name="Content Placeholder 4">
            <a:extLst>
              <a:ext uri="{FF2B5EF4-FFF2-40B4-BE49-F238E27FC236}">
                <a16:creationId xmlns:a16="http://schemas.microsoft.com/office/drawing/2014/main" id="{2CD3F983-1379-DC0C-67DE-18CC58498E45}"/>
              </a:ext>
            </a:extLst>
          </p:cNvPr>
          <p:cNvSpPr>
            <a:spLocks noGrp="1"/>
          </p:cNvSpPr>
          <p:nvPr>
            <p:ph sz="quarter" idx="10"/>
          </p:nvPr>
        </p:nvSpPr>
        <p:spPr>
          <a:xfrm>
            <a:off x="1247641" y="6422067"/>
            <a:ext cx="6630976" cy="411976"/>
          </a:xfrm>
        </p:spPr>
        <p:txBody>
          <a:bodyPr numCol="4"/>
          <a:lstStyle/>
          <a:p>
            <a:pPr marL="228600" indent="-91440">
              <a:spcBef>
                <a:spcPts val="0"/>
              </a:spcBef>
              <a:buClrTx/>
              <a:buFont typeface="+mj-lt"/>
              <a:buAutoNum type="arabicPeriod"/>
            </a:pPr>
            <a:r>
              <a:rPr lang="it-IT" sz="500">
                <a:solidFill>
                  <a:prstClr val="black"/>
                </a:solidFill>
                <a:latin typeface="Calibri"/>
              </a:rPr>
              <a:t>Gentile MA et al., J Mol Endocrine, 2010</a:t>
            </a:r>
          </a:p>
          <a:p>
            <a:pPr marL="228600" indent="-91440">
              <a:spcBef>
                <a:spcPts val="0"/>
              </a:spcBef>
              <a:buClrTx/>
              <a:buFont typeface="+mj-lt"/>
              <a:buAutoNum type="arabicPeriod"/>
            </a:pPr>
            <a:r>
              <a:rPr lang="nl-NL" sz="500">
                <a:solidFill>
                  <a:prstClr val="black"/>
                </a:solidFill>
                <a:latin typeface="Calibri"/>
              </a:rPr>
              <a:t>Sinclair et al., J Gastroenterol Hepatol 2016</a:t>
            </a:r>
          </a:p>
          <a:p>
            <a:pPr marL="228600" indent="-91440">
              <a:spcBef>
                <a:spcPts val="0"/>
              </a:spcBef>
              <a:buClrTx/>
              <a:buFont typeface="+mj-lt"/>
              <a:buAutoNum type="arabicPeriod"/>
            </a:pPr>
            <a:r>
              <a:rPr lang="nl-NL" sz="500">
                <a:solidFill>
                  <a:prstClr val="black"/>
                </a:solidFill>
                <a:latin typeface="Calibri"/>
              </a:rPr>
              <a:t>Shalender Bhasin, Clin Infect Dis. 2003;37 Suppl 2:S142-9</a:t>
            </a:r>
          </a:p>
          <a:p>
            <a:pPr marL="228600" indent="-91440">
              <a:spcBef>
                <a:spcPts val="0"/>
              </a:spcBef>
              <a:buClrTx/>
              <a:buFont typeface="+mj-lt"/>
              <a:buAutoNum type="arabicPeriod"/>
            </a:pPr>
            <a:r>
              <a:rPr lang="sv-SE" sz="500">
                <a:solidFill>
                  <a:prstClr val="black"/>
                </a:solidFill>
                <a:latin typeface="Calibri"/>
              </a:rPr>
              <a:t>Snyder et al. JAMA Intern Med. 2017 Apr 1;177(4):471-479</a:t>
            </a:r>
          </a:p>
          <a:p>
            <a:pPr marL="228600" indent="-91440">
              <a:spcBef>
                <a:spcPts val="0"/>
              </a:spcBef>
              <a:buClrTx/>
              <a:buFont typeface="+mj-lt"/>
              <a:buAutoNum type="arabicPeriod"/>
            </a:pPr>
            <a:r>
              <a:rPr lang="en-US" sz="500" err="1">
                <a:solidFill>
                  <a:prstClr val="black"/>
                </a:solidFill>
                <a:latin typeface="Calibri"/>
              </a:rPr>
              <a:t>Dasarathy</a:t>
            </a:r>
            <a:r>
              <a:rPr lang="en-US" sz="500">
                <a:solidFill>
                  <a:prstClr val="black"/>
                </a:solidFill>
                <a:latin typeface="Calibri"/>
              </a:rPr>
              <a:t> and </a:t>
            </a:r>
            <a:r>
              <a:rPr lang="en-US" sz="500" err="1">
                <a:solidFill>
                  <a:prstClr val="black"/>
                </a:solidFill>
                <a:latin typeface="Calibri"/>
              </a:rPr>
              <a:t>Merli</a:t>
            </a:r>
            <a:r>
              <a:rPr lang="en-US" sz="500">
                <a:solidFill>
                  <a:prstClr val="black"/>
                </a:solidFill>
                <a:latin typeface="Calibri"/>
              </a:rPr>
              <a:t>, J Hepatol. 2016</a:t>
            </a:r>
          </a:p>
          <a:p>
            <a:pPr marL="228600" indent="-91440">
              <a:spcBef>
                <a:spcPts val="0"/>
              </a:spcBef>
              <a:buClrTx/>
              <a:buFont typeface="+mj-lt"/>
              <a:buAutoNum type="arabicPeriod"/>
            </a:pPr>
            <a:r>
              <a:rPr lang="en-US" sz="500" b="0" i="0" err="1">
                <a:solidFill>
                  <a:srgbClr val="333333"/>
                </a:solidFill>
                <a:effectLst/>
                <a:latin typeface="-apple-system"/>
              </a:rPr>
              <a:t>Basaria</a:t>
            </a:r>
            <a:r>
              <a:rPr lang="en-US" sz="500" b="0" i="0">
                <a:solidFill>
                  <a:srgbClr val="333333"/>
                </a:solidFill>
                <a:effectLst/>
                <a:latin typeface="-apple-system"/>
              </a:rPr>
              <a:t>, S., Dobs, A.S. (2003). Androgens and the Hematopoietic System. In: </a:t>
            </a:r>
            <a:r>
              <a:rPr lang="en-US" sz="500" b="0" i="0" err="1">
                <a:solidFill>
                  <a:srgbClr val="333333"/>
                </a:solidFill>
                <a:effectLst/>
                <a:latin typeface="-apple-system"/>
              </a:rPr>
              <a:t>Bagatell</a:t>
            </a:r>
            <a:r>
              <a:rPr lang="en-US" sz="500" b="0" i="0">
                <a:solidFill>
                  <a:srgbClr val="333333"/>
                </a:solidFill>
                <a:effectLst/>
                <a:latin typeface="-apple-system"/>
              </a:rPr>
              <a:t>, C.J., Bremner, W.J. (eds) Androgens in Health and Disease. </a:t>
            </a:r>
          </a:p>
          <a:p>
            <a:pPr marL="228600" indent="-91440">
              <a:spcBef>
                <a:spcPts val="0"/>
              </a:spcBef>
              <a:buClrTx/>
              <a:buFont typeface="+mj-lt"/>
              <a:buAutoNum type="arabicPeriod"/>
            </a:pPr>
            <a:r>
              <a:rPr lang="nl-NL" sz="500">
                <a:solidFill>
                  <a:prstClr val="black"/>
                </a:solidFill>
                <a:latin typeface="Calibri"/>
              </a:rPr>
              <a:t>Rizk et al., Curr Opin Urol 2017</a:t>
            </a:r>
          </a:p>
          <a:p>
            <a:pPr marL="228600" indent="-91440">
              <a:spcBef>
                <a:spcPts val="0"/>
              </a:spcBef>
              <a:buClrTx/>
              <a:buFont typeface="+mj-lt"/>
              <a:buAutoNum type="arabicPeriod"/>
            </a:pPr>
            <a:r>
              <a:rPr lang="en-US" sz="500">
                <a:solidFill>
                  <a:prstClr val="black"/>
                </a:solidFill>
                <a:latin typeface="Calibri"/>
              </a:rPr>
              <a:t>Kelly and Jones, J Endocrinol, 2013 </a:t>
            </a:r>
          </a:p>
          <a:p>
            <a:pPr marL="228600" indent="-91440">
              <a:spcBef>
                <a:spcPts val="0"/>
              </a:spcBef>
              <a:buClrTx/>
              <a:buFont typeface="+mj-lt"/>
              <a:buAutoNum type="arabicPeriod"/>
            </a:pPr>
            <a:r>
              <a:rPr lang="en-US" sz="500">
                <a:solidFill>
                  <a:prstClr val="black"/>
                </a:solidFill>
                <a:latin typeface="Calibri"/>
              </a:rPr>
              <a:t>Zhang et al., J Cardiovasc </a:t>
            </a:r>
            <a:r>
              <a:rPr lang="en-US" sz="500" err="1">
                <a:solidFill>
                  <a:prstClr val="black"/>
                </a:solidFill>
                <a:latin typeface="Calibri"/>
              </a:rPr>
              <a:t>Pharmacol</a:t>
            </a:r>
            <a:r>
              <a:rPr lang="en-US" sz="500">
                <a:solidFill>
                  <a:prstClr val="black"/>
                </a:solidFill>
                <a:latin typeface="Calibri"/>
              </a:rPr>
              <a:t> </a:t>
            </a:r>
            <a:r>
              <a:rPr lang="en-US" sz="500" err="1">
                <a:solidFill>
                  <a:prstClr val="black"/>
                </a:solidFill>
                <a:latin typeface="Calibri"/>
              </a:rPr>
              <a:t>Ther</a:t>
            </a:r>
            <a:r>
              <a:rPr lang="en-US" sz="500">
                <a:solidFill>
                  <a:prstClr val="black"/>
                </a:solidFill>
                <a:latin typeface="Calibri"/>
              </a:rPr>
              <a:t>. 2021 Nov;26(6):638-647</a:t>
            </a:r>
          </a:p>
          <a:p>
            <a:pPr marL="228600" indent="-91440">
              <a:spcBef>
                <a:spcPts val="0"/>
              </a:spcBef>
              <a:buClrTx/>
              <a:buFont typeface="+mj-lt"/>
              <a:buAutoNum type="arabicPeriod"/>
            </a:pPr>
            <a:r>
              <a:rPr lang="da-DK" sz="500">
                <a:solidFill>
                  <a:prstClr val="black"/>
                </a:solidFill>
                <a:latin typeface="Calibri"/>
              </a:rPr>
              <a:t>Mohamad et al. Aging Male. 2019 Jun;22(2):129-140.</a:t>
            </a:r>
            <a:endParaRPr lang="en-US" sz="500">
              <a:solidFill>
                <a:prstClr val="black"/>
              </a:solidFill>
              <a:latin typeface="Calibri"/>
            </a:endParaRPr>
          </a:p>
          <a:p>
            <a:pPr marL="228600" indent="-91440">
              <a:spcBef>
                <a:spcPts val="0"/>
              </a:spcBef>
              <a:buClrTx/>
              <a:buFont typeface="+mj-lt"/>
              <a:buAutoNum type="arabicPeriod"/>
            </a:pPr>
            <a:r>
              <a:rPr lang="en-US" sz="500">
                <a:solidFill>
                  <a:prstClr val="black"/>
                </a:solidFill>
                <a:latin typeface="Calibri"/>
              </a:rPr>
              <a:t>Nakashima et al., Kidney Int Rep. 2017 Nov; 2(6): 1160–1168</a:t>
            </a:r>
            <a:endParaRPr lang="nl-NL" sz="500">
              <a:solidFill>
                <a:prstClr val="black"/>
              </a:solidFill>
              <a:latin typeface="Calibri"/>
            </a:endParaRPr>
          </a:p>
          <a:p>
            <a:pPr marL="137160">
              <a:spcBef>
                <a:spcPts val="0"/>
              </a:spcBef>
              <a:buClrTx/>
            </a:pPr>
            <a:r>
              <a:rPr lang="en-US" sz="500">
                <a:solidFill>
                  <a:prstClr val="black"/>
                </a:solidFill>
                <a:latin typeface="Calibri"/>
              </a:rPr>
              <a:t>*individual's health condition as it is influenced by the intake and utilization of nutrients </a:t>
            </a:r>
          </a:p>
        </p:txBody>
      </p:sp>
      <p:graphicFrame>
        <p:nvGraphicFramePr>
          <p:cNvPr id="24" name="Content Placeholder 3">
            <a:extLst>
              <a:ext uri="{FF2B5EF4-FFF2-40B4-BE49-F238E27FC236}">
                <a16:creationId xmlns:a16="http://schemas.microsoft.com/office/drawing/2014/main" id="{56F3A1B9-7ACA-4C4C-A7F1-BA92AA61F68D}"/>
              </a:ext>
            </a:extLst>
          </p:cNvPr>
          <p:cNvGraphicFramePr/>
          <p:nvPr>
            <p:extLst>
              <p:ext uri="{D42A27DB-BD31-4B8C-83A1-F6EECF244321}">
                <p14:modId xmlns:p14="http://schemas.microsoft.com/office/powerpoint/2010/main" val="3217513506"/>
              </p:ext>
            </p:extLst>
          </p:nvPr>
        </p:nvGraphicFramePr>
        <p:xfrm>
          <a:off x="430996" y="1099335"/>
          <a:ext cx="10963044" cy="5107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61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D0E6A74-BE98-79A7-D0B2-9501ED3BE55C}"/>
              </a:ext>
            </a:extLst>
          </p:cNvPr>
          <p:cNvSpPr/>
          <p:nvPr/>
        </p:nvSpPr>
        <p:spPr>
          <a:xfrm>
            <a:off x="0" y="3762903"/>
            <a:ext cx="12192000" cy="25053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E6AFE-C973-C29B-B7A6-12DC553EB1B3}"/>
              </a:ext>
            </a:extLst>
          </p:cNvPr>
          <p:cNvSpPr>
            <a:spLocks noGrp="1"/>
          </p:cNvSpPr>
          <p:nvPr>
            <p:ph type="title"/>
          </p:nvPr>
        </p:nvSpPr>
        <p:spPr/>
        <p:txBody>
          <a:bodyPr/>
          <a:lstStyle/>
          <a:p>
            <a:r>
              <a:rPr lang="en-US"/>
              <a:t>LPCN 1148 - Development Status</a:t>
            </a:r>
          </a:p>
        </p:txBody>
      </p:sp>
      <p:sp>
        <p:nvSpPr>
          <p:cNvPr id="34" name="Text Placeholder 33">
            <a:extLst>
              <a:ext uri="{FF2B5EF4-FFF2-40B4-BE49-F238E27FC236}">
                <a16:creationId xmlns:a16="http://schemas.microsoft.com/office/drawing/2014/main" id="{CB6DEFA9-604E-F83C-3385-46188D9E179C}"/>
              </a:ext>
            </a:extLst>
          </p:cNvPr>
          <p:cNvSpPr>
            <a:spLocks noGrp="1"/>
          </p:cNvSpPr>
          <p:nvPr>
            <p:ph type="body" sz="quarter" idx="12"/>
          </p:nvPr>
        </p:nvSpPr>
        <p:spPr/>
        <p:txBody>
          <a:bodyPr/>
          <a:lstStyle/>
          <a:p>
            <a:r>
              <a:rPr lang="en-US"/>
              <a:t>POC Topline Results Expected in Mid-2023</a:t>
            </a:r>
          </a:p>
        </p:txBody>
      </p:sp>
      <p:grpSp>
        <p:nvGrpSpPr>
          <p:cNvPr id="7" name="Group 6">
            <a:extLst>
              <a:ext uri="{FF2B5EF4-FFF2-40B4-BE49-F238E27FC236}">
                <a16:creationId xmlns:a16="http://schemas.microsoft.com/office/drawing/2014/main" id="{2B2DF149-7812-6B70-4C69-3D3F4E1E87A6}"/>
              </a:ext>
            </a:extLst>
          </p:cNvPr>
          <p:cNvGrpSpPr/>
          <p:nvPr/>
        </p:nvGrpSpPr>
        <p:grpSpPr>
          <a:xfrm>
            <a:off x="1106114" y="4013327"/>
            <a:ext cx="9681192" cy="2094453"/>
            <a:chOff x="497934" y="4409764"/>
            <a:chExt cx="9270829" cy="1569040"/>
          </a:xfrm>
        </p:grpSpPr>
        <p:grpSp>
          <p:nvGrpSpPr>
            <p:cNvPr id="12" name="Group 11">
              <a:extLst>
                <a:ext uri="{FF2B5EF4-FFF2-40B4-BE49-F238E27FC236}">
                  <a16:creationId xmlns:a16="http://schemas.microsoft.com/office/drawing/2014/main" id="{D3E522D1-D0B2-7B68-9B45-287BA42F4486}"/>
                </a:ext>
              </a:extLst>
            </p:cNvPr>
            <p:cNvGrpSpPr/>
            <p:nvPr/>
          </p:nvGrpSpPr>
          <p:grpSpPr>
            <a:xfrm>
              <a:off x="902615" y="4456468"/>
              <a:ext cx="8133639" cy="1522336"/>
              <a:chOff x="933961" y="3816120"/>
              <a:chExt cx="6160403" cy="2201215"/>
            </a:xfrm>
          </p:grpSpPr>
          <p:grpSp>
            <p:nvGrpSpPr>
              <p:cNvPr id="22" name="Group 21">
                <a:extLst>
                  <a:ext uri="{FF2B5EF4-FFF2-40B4-BE49-F238E27FC236}">
                    <a16:creationId xmlns:a16="http://schemas.microsoft.com/office/drawing/2014/main" id="{2BE52B49-816D-D5CC-A6D9-691CCFA127DB}"/>
                  </a:ext>
                </a:extLst>
              </p:cNvPr>
              <p:cNvGrpSpPr/>
              <p:nvPr/>
            </p:nvGrpSpPr>
            <p:grpSpPr>
              <a:xfrm>
                <a:off x="933961" y="3816120"/>
                <a:ext cx="6160403" cy="2201215"/>
                <a:chOff x="959499" y="3602581"/>
                <a:chExt cx="6160403" cy="2201215"/>
              </a:xfrm>
            </p:grpSpPr>
            <p:grpSp>
              <p:nvGrpSpPr>
                <p:cNvPr id="24" name="Group 23">
                  <a:extLst>
                    <a:ext uri="{FF2B5EF4-FFF2-40B4-BE49-F238E27FC236}">
                      <a16:creationId xmlns:a16="http://schemas.microsoft.com/office/drawing/2014/main" id="{48499590-6205-610D-BCCC-B3993A5DEC12}"/>
                    </a:ext>
                  </a:extLst>
                </p:cNvPr>
                <p:cNvGrpSpPr/>
                <p:nvPr/>
              </p:nvGrpSpPr>
              <p:grpSpPr>
                <a:xfrm>
                  <a:off x="959499" y="3602581"/>
                  <a:ext cx="4289830" cy="2201215"/>
                  <a:chOff x="959499" y="3484981"/>
                  <a:chExt cx="4289830" cy="2201215"/>
                </a:xfrm>
              </p:grpSpPr>
              <p:sp>
                <p:nvSpPr>
                  <p:cNvPr id="27" name="TextBox 26">
                    <a:extLst>
                      <a:ext uri="{FF2B5EF4-FFF2-40B4-BE49-F238E27FC236}">
                        <a16:creationId xmlns:a16="http://schemas.microsoft.com/office/drawing/2014/main" id="{F170E071-A6E1-CFB1-9207-884EEE2763E9}"/>
                      </a:ext>
                    </a:extLst>
                  </p:cNvPr>
                  <p:cNvSpPr txBox="1"/>
                  <p:nvPr/>
                </p:nvSpPr>
                <p:spPr>
                  <a:xfrm>
                    <a:off x="959499" y="3484981"/>
                    <a:ext cx="909423" cy="354294"/>
                  </a:xfrm>
                  <a:prstGeom prst="rect">
                    <a:avLst/>
                  </a:prstGeom>
                  <a:noFill/>
                </p:spPr>
                <p:txBody>
                  <a:bodyPr wrap="none" rtlCol="0">
                    <a:spAutoFit/>
                  </a:bodyPr>
                  <a:lstStyle/>
                  <a:p>
                    <a:pP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SCREENING</a:t>
                    </a:r>
                  </a:p>
                </p:txBody>
              </p:sp>
              <p:sp>
                <p:nvSpPr>
                  <p:cNvPr id="28" name="TextBox 27">
                    <a:extLst>
                      <a:ext uri="{FF2B5EF4-FFF2-40B4-BE49-F238E27FC236}">
                        <a16:creationId xmlns:a16="http://schemas.microsoft.com/office/drawing/2014/main" id="{CF6A4DAD-85B9-BE1D-9B80-5E0E10A2FF6B}"/>
                      </a:ext>
                    </a:extLst>
                  </p:cNvPr>
                  <p:cNvSpPr txBox="1"/>
                  <p:nvPr/>
                </p:nvSpPr>
                <p:spPr>
                  <a:xfrm>
                    <a:off x="4026223" y="5328789"/>
                    <a:ext cx="1223106" cy="354295"/>
                  </a:xfrm>
                  <a:prstGeom prst="rect">
                    <a:avLst/>
                  </a:prstGeom>
                  <a:noFill/>
                </p:spPr>
                <p:txBody>
                  <a:bodyPr wrap="none" rtlCol="0">
                    <a:spAutoFit/>
                  </a:bodyPr>
                  <a:lstStyle/>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24-Week Analysis</a:t>
                    </a:r>
                  </a:p>
                </p:txBody>
              </p:sp>
              <p:sp>
                <p:nvSpPr>
                  <p:cNvPr id="29" name="TextBox 28">
                    <a:extLst>
                      <a:ext uri="{FF2B5EF4-FFF2-40B4-BE49-F238E27FC236}">
                        <a16:creationId xmlns:a16="http://schemas.microsoft.com/office/drawing/2014/main" id="{4C3D46AC-73F9-B133-9839-A694D33B9FF3}"/>
                      </a:ext>
                    </a:extLst>
                  </p:cNvPr>
                  <p:cNvSpPr txBox="1"/>
                  <p:nvPr/>
                </p:nvSpPr>
                <p:spPr>
                  <a:xfrm>
                    <a:off x="2024006" y="5331902"/>
                    <a:ext cx="826876" cy="354294"/>
                  </a:xfrm>
                  <a:prstGeom prst="rect">
                    <a:avLst/>
                  </a:prstGeom>
                  <a:noFill/>
                </p:spPr>
                <p:txBody>
                  <a:bodyPr wrap="none" rtlCol="0">
                    <a:spAutoFit/>
                  </a:bodyPr>
                  <a:lstStyle/>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Randomize</a:t>
                    </a:r>
                  </a:p>
                </p:txBody>
              </p:sp>
            </p:grpSp>
            <p:cxnSp>
              <p:nvCxnSpPr>
                <p:cNvPr id="25" name="Straight Arrow Connector 24">
                  <a:extLst>
                    <a:ext uri="{FF2B5EF4-FFF2-40B4-BE49-F238E27FC236}">
                      <a16:creationId xmlns:a16="http://schemas.microsoft.com/office/drawing/2014/main" id="{C36A3255-4386-553C-C0A8-94A9857BEC5F}"/>
                    </a:ext>
                  </a:extLst>
                </p:cNvPr>
                <p:cNvCxnSpPr>
                  <a:cxnSpLocks/>
                </p:cNvCxnSpPr>
                <p:nvPr/>
              </p:nvCxnSpPr>
              <p:spPr>
                <a:xfrm>
                  <a:off x="5360418" y="3712239"/>
                  <a:ext cx="1759484" cy="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3" name="TextBox 22">
                <a:extLst>
                  <a:ext uri="{FF2B5EF4-FFF2-40B4-BE49-F238E27FC236}">
                    <a16:creationId xmlns:a16="http://schemas.microsoft.com/office/drawing/2014/main" id="{CCAB2641-F698-3FA0-FF4B-AED3658787DF}"/>
                  </a:ext>
                </a:extLst>
              </p:cNvPr>
              <p:cNvSpPr txBox="1"/>
              <p:nvPr/>
            </p:nvSpPr>
            <p:spPr>
              <a:xfrm>
                <a:off x="933961" y="4849948"/>
                <a:ext cx="1109601" cy="914386"/>
              </a:xfrm>
              <a:prstGeom prst="rect">
                <a:avLst/>
              </a:prstGeom>
              <a:noFill/>
            </p:spPr>
            <p:txBody>
              <a:bodyPr wrap="square" rtlCol="0">
                <a:spAutoFit/>
              </a:bodyPr>
              <a:lstStyle/>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Medical History</a:t>
                </a:r>
              </a:p>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Labs</a:t>
                </a:r>
              </a:p>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Imaging</a:t>
                </a:r>
              </a:p>
            </p:txBody>
          </p:sp>
        </p:grpSp>
        <p:cxnSp>
          <p:nvCxnSpPr>
            <p:cNvPr id="13" name="Straight Connector 12">
              <a:extLst>
                <a:ext uri="{FF2B5EF4-FFF2-40B4-BE49-F238E27FC236}">
                  <a16:creationId xmlns:a16="http://schemas.microsoft.com/office/drawing/2014/main" id="{8842D3A0-4660-F27D-4280-BF652D4C3041}"/>
                </a:ext>
              </a:extLst>
            </p:cNvPr>
            <p:cNvCxnSpPr/>
            <p:nvPr/>
          </p:nvCxnSpPr>
          <p:spPr>
            <a:xfrm>
              <a:off x="497934" y="4711929"/>
              <a:ext cx="0" cy="6506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F4B662-E087-858D-B21E-766BE8A813F5}"/>
                </a:ext>
              </a:extLst>
            </p:cNvPr>
            <p:cNvCxnSpPr/>
            <p:nvPr/>
          </p:nvCxnSpPr>
          <p:spPr>
            <a:xfrm>
              <a:off x="2860127" y="4703031"/>
              <a:ext cx="0" cy="6506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E98608-0F7A-32D9-C340-DAC78E1389F2}"/>
                </a:ext>
              </a:extLst>
            </p:cNvPr>
            <p:cNvCxnSpPr/>
            <p:nvPr/>
          </p:nvCxnSpPr>
          <p:spPr>
            <a:xfrm>
              <a:off x="9036255" y="4711929"/>
              <a:ext cx="0" cy="6506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54ED75-EA9E-09B0-1D28-BFBFF0D35D79}"/>
                </a:ext>
              </a:extLst>
            </p:cNvPr>
            <p:cNvCxnSpPr>
              <a:cxnSpLocks/>
            </p:cNvCxnSpPr>
            <p:nvPr/>
          </p:nvCxnSpPr>
          <p:spPr>
            <a:xfrm flipH="1">
              <a:off x="2934125" y="4542241"/>
              <a:ext cx="27550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80F0430-5DD0-F3ED-64B5-24CE1018F39D}"/>
                </a:ext>
              </a:extLst>
            </p:cNvPr>
            <p:cNvSpPr txBox="1"/>
            <p:nvPr/>
          </p:nvSpPr>
          <p:spPr>
            <a:xfrm>
              <a:off x="4953155" y="4409764"/>
              <a:ext cx="2178981" cy="245026"/>
            </a:xfrm>
            <a:prstGeom prst="rect">
              <a:avLst/>
            </a:prstGeom>
            <a:solidFill>
              <a:schemeClr val="bg1">
                <a:lumMod val="95000"/>
              </a:schemeClr>
            </a:solidFill>
          </p:spPr>
          <p:txBody>
            <a:bodyPr wrap="none" rtlCol="0">
              <a:spAutoFit/>
            </a:bodyPr>
            <a:lstStyle/>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TREATMENT: 52 WEEKS</a:t>
              </a:r>
            </a:p>
          </p:txBody>
        </p:sp>
        <p:sp>
          <p:nvSpPr>
            <p:cNvPr id="21" name="TextBox 20">
              <a:extLst>
                <a:ext uri="{FF2B5EF4-FFF2-40B4-BE49-F238E27FC236}">
                  <a16:creationId xmlns:a16="http://schemas.microsoft.com/office/drawing/2014/main" id="{089FD7E1-66B2-8228-52C5-05C835C9C16A}"/>
                </a:ext>
              </a:extLst>
            </p:cNvPr>
            <p:cNvSpPr txBox="1"/>
            <p:nvPr/>
          </p:nvSpPr>
          <p:spPr>
            <a:xfrm>
              <a:off x="8029747" y="5731619"/>
              <a:ext cx="1739016" cy="245027"/>
            </a:xfrm>
            <a:prstGeom prst="rect">
              <a:avLst/>
            </a:prstGeom>
            <a:noFill/>
          </p:spPr>
          <p:txBody>
            <a:bodyPr wrap="square" rtlCol="0">
              <a:spAutoFit/>
            </a:bodyPr>
            <a:lstStyle/>
            <a:p>
              <a:pPr algn="ctr">
                <a:lnSpc>
                  <a:spcPct val="120000"/>
                </a:lnSpc>
              </a:pPr>
              <a:r>
                <a:rPr lang="en-US" sz="1400" b="1">
                  <a:latin typeface="Helvetica Neue" panose="02000503000000020004" pitchFamily="2" charset="0"/>
                  <a:ea typeface="Helvetica Neue" panose="02000503000000020004" pitchFamily="2" charset="0"/>
                  <a:cs typeface="Helvetica Neue" panose="02000503000000020004" pitchFamily="2" charset="0"/>
                </a:rPr>
                <a:t>52-Week Analysis</a:t>
              </a:r>
            </a:p>
          </p:txBody>
        </p:sp>
      </p:grpSp>
      <p:sp>
        <p:nvSpPr>
          <p:cNvPr id="31" name="Rectangle 30">
            <a:extLst>
              <a:ext uri="{FF2B5EF4-FFF2-40B4-BE49-F238E27FC236}">
                <a16:creationId xmlns:a16="http://schemas.microsoft.com/office/drawing/2014/main" id="{7DFB9F3A-0005-7EDA-69BB-09DA7FD53DF2}"/>
              </a:ext>
            </a:extLst>
          </p:cNvPr>
          <p:cNvSpPr/>
          <p:nvPr/>
        </p:nvSpPr>
        <p:spPr>
          <a:xfrm>
            <a:off x="4968382" y="1829885"/>
            <a:ext cx="6985077" cy="1733680"/>
          </a:xfrm>
          <a:prstGeom prst="rect">
            <a:avLst/>
          </a:prstGeom>
        </p:spPr>
        <p:txBody>
          <a:bodyPr wrap="square">
            <a:spAutoFit/>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Primary:</a:t>
            </a: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Change in Skeletal Muscle Index at Week 24</a:t>
            </a:r>
          </a:p>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Key Secondary: 	</a:t>
            </a: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Overall survival, hospitalization rates </a:t>
            </a:r>
          </a:p>
          <a:p>
            <a:pPr marL="7938" marR="0" lvl="2" algn="l" defTabSz="914400" rtl="0" eaLnBrk="1" fontAlgn="auto" latinLnBrk="0" hangingPunct="1">
              <a:lnSpc>
                <a:spcPct val="120000"/>
              </a:lnSpc>
              <a:spcBef>
                <a:spcPts val="0"/>
              </a:spcBef>
              <a:spcAft>
                <a:spcPts val="0"/>
              </a:spcAft>
              <a:buClrTx/>
              <a:buSzTx/>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Change in number of waitlist events</a:t>
            </a:r>
          </a:p>
          <a:p>
            <a:pPr marL="7938" marR="0" lvl="2" algn="l" defTabSz="914400" rtl="0" eaLnBrk="1" fontAlgn="auto" latinLnBrk="0" hangingPunct="1">
              <a:lnSpc>
                <a:spcPct val="120000"/>
              </a:lnSpc>
              <a:spcBef>
                <a:spcPts val="0"/>
              </a:spcBef>
              <a:spcAft>
                <a:spcPts val="0"/>
              </a:spcAft>
              <a:buClrTx/>
              <a:buSzTx/>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Rates of breakthrough hepatic encephalopathy/ascites</a:t>
            </a:r>
          </a:p>
          <a:p>
            <a:pPr marL="7938" marR="0" lvl="2" algn="l" defTabSz="914400" rtl="0" eaLnBrk="1" fontAlgn="auto" latinLnBrk="0" hangingPunct="1">
              <a:lnSpc>
                <a:spcPct val="120000"/>
              </a:lnSpc>
              <a:spcBef>
                <a:spcPts val="0"/>
              </a:spcBef>
              <a:spcAft>
                <a:spcPts val="0"/>
              </a:spcAft>
              <a:buClrTx/>
              <a:buSzTx/>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Change from baseline in Liver Frailty Index, </a:t>
            </a:r>
            <a:r>
              <a:rPr kumimoji="0" lang="en-US" sz="1400" b="0" i="0" u="none" strike="noStrike" kern="1200" cap="none" spc="0" normalizeH="0" baseline="0" noProof="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Myosteatosis</a:t>
            </a:r>
            <a:endPar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7938" marR="0" lvl="2" algn="l" defTabSz="914400" rtl="0" eaLnBrk="1" fontAlgn="auto" latinLnBrk="0" hangingPunct="1">
              <a:lnSpc>
                <a:spcPct val="120000"/>
              </a:lnSpc>
              <a:spcBef>
                <a:spcPts val="0"/>
              </a:spcBef>
              <a:spcAft>
                <a:spcPts val="0"/>
              </a:spcAft>
              <a:buClrTx/>
              <a:buSzTx/>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Patient Reported Outcomes (PRO’s)</a:t>
            </a:r>
          </a:p>
        </p:txBody>
      </p:sp>
      <p:sp>
        <p:nvSpPr>
          <p:cNvPr id="41" name="TextBox 40">
            <a:extLst>
              <a:ext uri="{FF2B5EF4-FFF2-40B4-BE49-F238E27FC236}">
                <a16:creationId xmlns:a16="http://schemas.microsoft.com/office/drawing/2014/main" id="{F1E84BAA-5CF3-722E-650F-9FCE28D45ED5}"/>
              </a:ext>
            </a:extLst>
          </p:cNvPr>
          <p:cNvSpPr txBox="1"/>
          <p:nvPr/>
        </p:nvSpPr>
        <p:spPr>
          <a:xfrm>
            <a:off x="4955130" y="1471430"/>
            <a:ext cx="4439076" cy="358753"/>
          </a:xfrm>
          <a:prstGeom prst="rect">
            <a:avLst/>
          </a:prstGeom>
          <a:noFill/>
        </p:spPr>
        <p:txBody>
          <a:bodyPr wrap="square">
            <a:spAutoFit/>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Helvetica Neue" panose="02000503000000020004" pitchFamily="2" charset="0"/>
                <a:ea typeface="Helvetica Neue" panose="02000503000000020004" pitchFamily="2" charset="0"/>
                <a:cs typeface="Helvetica Neue" panose="02000503000000020004" pitchFamily="2" charset="0"/>
              </a:rPr>
              <a:t>Endpoints:</a:t>
            </a:r>
          </a:p>
        </p:txBody>
      </p:sp>
      <p:sp>
        <p:nvSpPr>
          <p:cNvPr id="40" name="TextBox 39">
            <a:extLst>
              <a:ext uri="{FF2B5EF4-FFF2-40B4-BE49-F238E27FC236}">
                <a16:creationId xmlns:a16="http://schemas.microsoft.com/office/drawing/2014/main" id="{4875F98E-89D3-CD72-38C1-4CCC030828B4}"/>
              </a:ext>
            </a:extLst>
          </p:cNvPr>
          <p:cNvSpPr txBox="1"/>
          <p:nvPr/>
        </p:nvSpPr>
        <p:spPr>
          <a:xfrm>
            <a:off x="365255" y="1708466"/>
            <a:ext cx="3941702" cy="1400896"/>
          </a:xfrm>
          <a:prstGeom prst="rect">
            <a:avLst/>
          </a:prstGeom>
          <a:noFill/>
        </p:spPr>
        <p:txBody>
          <a:bodyPr wrap="square">
            <a:spAutoFit/>
          </a:bodyPr>
          <a:lstStyle/>
          <a:p>
            <a:pPr marR="0" lvl="0" algn="l" defTabSz="914400" rtl="0" eaLnBrk="1" fontAlgn="auto" latinLnBrk="0" hangingPunct="1">
              <a:lnSpc>
                <a:spcPct val="120000"/>
              </a:lnSpc>
              <a:spcBef>
                <a:spcPts val="1200"/>
              </a:spcBef>
              <a:spcAft>
                <a:spcPts val="0"/>
              </a:spcAft>
              <a:buClrTx/>
              <a:buSzTx/>
              <a:tabLst/>
              <a:defRPr/>
            </a:pPr>
            <a:r>
              <a:rPr kumimoji="0" lang="en-US" sz="1600" b="1"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Phase 2 POC study (NCT04874350)</a:t>
            </a:r>
          </a:p>
          <a:p>
            <a:pPr marR="0" lvl="0" algn="l" defTabSz="914400" rtl="0" eaLnBrk="1" fontAlgn="auto" latinLnBrk="0" hangingPunct="1">
              <a:lnSpc>
                <a:spcPct val="120000"/>
              </a:lnSpc>
              <a:spcBef>
                <a:spcPts val="1200"/>
              </a:spcBef>
              <a:spcAft>
                <a:spcPts val="0"/>
              </a:spcAft>
              <a:buClrTx/>
              <a:buSzTx/>
              <a:tabLst/>
              <a:defRPr/>
            </a:pPr>
            <a:r>
              <a:rPr kumimoji="0" lang="en-US" sz="1600" b="1"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Randomized placebo-controlled study in sarcopenic male patients with cirrhosis</a:t>
            </a:r>
          </a:p>
        </p:txBody>
      </p:sp>
      <p:cxnSp>
        <p:nvCxnSpPr>
          <p:cNvPr id="43" name="Straight Connector 42">
            <a:extLst>
              <a:ext uri="{FF2B5EF4-FFF2-40B4-BE49-F238E27FC236}">
                <a16:creationId xmlns:a16="http://schemas.microsoft.com/office/drawing/2014/main" id="{0AB7A6EC-2EE3-1A23-5CD1-6D4D4059290F}"/>
              </a:ext>
            </a:extLst>
          </p:cNvPr>
          <p:cNvCxnSpPr>
            <a:cxnSpLocks/>
          </p:cNvCxnSpPr>
          <p:nvPr/>
        </p:nvCxnSpPr>
        <p:spPr>
          <a:xfrm>
            <a:off x="4760474" y="1471430"/>
            <a:ext cx="0" cy="2054752"/>
          </a:xfrm>
          <a:prstGeom prst="line">
            <a:avLst/>
          </a:prstGeom>
          <a:ln w="635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Pentagon 44">
            <a:extLst>
              <a:ext uri="{FF2B5EF4-FFF2-40B4-BE49-F238E27FC236}">
                <a16:creationId xmlns:a16="http://schemas.microsoft.com/office/drawing/2014/main" id="{6C16B8E5-AD8C-6606-4DAC-992D3959E36D}"/>
              </a:ext>
            </a:extLst>
          </p:cNvPr>
          <p:cNvSpPr/>
          <p:nvPr/>
        </p:nvSpPr>
        <p:spPr>
          <a:xfrm>
            <a:off x="1250858" y="4636014"/>
            <a:ext cx="2255194" cy="321547"/>
          </a:xfrm>
          <a:prstGeom prst="homePlate">
            <a:avLst>
              <a:gd name="adj" fmla="val 453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entagon 48">
            <a:extLst>
              <a:ext uri="{FF2B5EF4-FFF2-40B4-BE49-F238E27FC236}">
                <a16:creationId xmlns:a16="http://schemas.microsoft.com/office/drawing/2014/main" id="{7776FA20-022B-A6E2-4C31-B67EF3BA2E10}"/>
              </a:ext>
            </a:extLst>
          </p:cNvPr>
          <p:cNvSpPr/>
          <p:nvPr/>
        </p:nvSpPr>
        <p:spPr>
          <a:xfrm>
            <a:off x="6599160" y="4967802"/>
            <a:ext cx="3325576" cy="321547"/>
          </a:xfrm>
          <a:prstGeom prst="homePlate">
            <a:avLst>
              <a:gd name="adj" fmla="val 453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LPCN 1148</a:t>
            </a:r>
          </a:p>
        </p:txBody>
      </p:sp>
      <p:sp>
        <p:nvSpPr>
          <p:cNvPr id="50" name="Pentagon 49">
            <a:extLst>
              <a:ext uri="{FF2B5EF4-FFF2-40B4-BE49-F238E27FC236}">
                <a16:creationId xmlns:a16="http://schemas.microsoft.com/office/drawing/2014/main" id="{D6A40D3E-B062-BBA9-DCE8-3A766E4162AB}"/>
              </a:ext>
            </a:extLst>
          </p:cNvPr>
          <p:cNvSpPr/>
          <p:nvPr/>
        </p:nvSpPr>
        <p:spPr>
          <a:xfrm>
            <a:off x="3692680" y="4964822"/>
            <a:ext cx="3083459" cy="321547"/>
          </a:xfrm>
          <a:prstGeom prst="homePlate">
            <a:avLst>
              <a:gd name="adj" fmla="val 453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0C36BCC-0B81-71DD-1769-97EE2E948D3D}"/>
              </a:ext>
            </a:extLst>
          </p:cNvPr>
          <p:cNvSpPr txBox="1"/>
          <p:nvPr/>
        </p:nvSpPr>
        <p:spPr>
          <a:xfrm>
            <a:off x="4241779" y="4977462"/>
            <a:ext cx="1828796" cy="307777"/>
          </a:xfrm>
          <a:prstGeom prst="rect">
            <a:avLst/>
          </a:prstGeom>
          <a:noFill/>
        </p:spPr>
        <p:txBody>
          <a:bodyPr wrap="square">
            <a:spAutoFit/>
          </a:bodyPr>
          <a:lstStyle/>
          <a:p>
            <a:pPr algn="ctr"/>
            <a:r>
              <a:rPr lang="en-US" sz="1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Placebo</a:t>
            </a:r>
          </a:p>
        </p:txBody>
      </p:sp>
      <p:sp>
        <p:nvSpPr>
          <p:cNvPr id="52" name="Pentagon 51">
            <a:extLst>
              <a:ext uri="{FF2B5EF4-FFF2-40B4-BE49-F238E27FC236}">
                <a16:creationId xmlns:a16="http://schemas.microsoft.com/office/drawing/2014/main" id="{ED70244C-03E2-287C-46FB-E8CECD4DCDE2}"/>
              </a:ext>
            </a:extLst>
          </p:cNvPr>
          <p:cNvSpPr/>
          <p:nvPr/>
        </p:nvSpPr>
        <p:spPr>
          <a:xfrm>
            <a:off x="3692679" y="4512508"/>
            <a:ext cx="6232051" cy="321547"/>
          </a:xfrm>
          <a:prstGeom prst="homePlate">
            <a:avLst>
              <a:gd name="adj" fmla="val 453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LPCN 1148</a:t>
            </a:r>
          </a:p>
        </p:txBody>
      </p:sp>
      <p:sp>
        <p:nvSpPr>
          <p:cNvPr id="53" name="Triangle 19">
            <a:extLst>
              <a:ext uri="{FF2B5EF4-FFF2-40B4-BE49-F238E27FC236}">
                <a16:creationId xmlns:a16="http://schemas.microsoft.com/office/drawing/2014/main" id="{60C2F34F-F964-DD18-0307-69415AE25519}"/>
              </a:ext>
            </a:extLst>
          </p:cNvPr>
          <p:cNvSpPr/>
          <p:nvPr/>
        </p:nvSpPr>
        <p:spPr>
          <a:xfrm>
            <a:off x="3494638" y="5413731"/>
            <a:ext cx="248993" cy="16992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Triangle 59">
            <a:extLst>
              <a:ext uri="{FF2B5EF4-FFF2-40B4-BE49-F238E27FC236}">
                <a16:creationId xmlns:a16="http://schemas.microsoft.com/office/drawing/2014/main" id="{BF167544-2444-66AF-62EE-E5C4064EA8FA}"/>
              </a:ext>
            </a:extLst>
          </p:cNvPr>
          <p:cNvSpPr/>
          <p:nvPr/>
        </p:nvSpPr>
        <p:spPr>
          <a:xfrm>
            <a:off x="6527147" y="5413731"/>
            <a:ext cx="248993" cy="16992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Triangle 64">
            <a:extLst>
              <a:ext uri="{FF2B5EF4-FFF2-40B4-BE49-F238E27FC236}">
                <a16:creationId xmlns:a16="http://schemas.microsoft.com/office/drawing/2014/main" id="{FB8FD096-90D8-46DB-7B1D-95A93634761F}"/>
              </a:ext>
            </a:extLst>
          </p:cNvPr>
          <p:cNvSpPr/>
          <p:nvPr/>
        </p:nvSpPr>
        <p:spPr>
          <a:xfrm>
            <a:off x="9944145" y="5413731"/>
            <a:ext cx="248993" cy="16992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1649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B86878E-1683-63D5-E97D-80AB208A7A15}"/>
              </a:ext>
            </a:extLst>
          </p:cNvPr>
          <p:cNvSpPr>
            <a:spLocks noGrp="1"/>
          </p:cNvSpPr>
          <p:nvPr>
            <p:ph type="title"/>
          </p:nvPr>
        </p:nvSpPr>
        <p:spPr>
          <a:xfrm>
            <a:off x="335492" y="2037012"/>
            <a:ext cx="11362049" cy="420838"/>
          </a:xfrm>
        </p:spPr>
        <p:txBody>
          <a:bodyPr/>
          <a:lstStyle/>
          <a:p>
            <a:r>
              <a:rPr lang="en-US"/>
              <a:t>Forward-Looking Statements</a:t>
            </a:r>
          </a:p>
        </p:txBody>
      </p:sp>
      <p:sp>
        <p:nvSpPr>
          <p:cNvPr id="16" name="Content Placeholder 15">
            <a:extLst>
              <a:ext uri="{FF2B5EF4-FFF2-40B4-BE49-F238E27FC236}">
                <a16:creationId xmlns:a16="http://schemas.microsoft.com/office/drawing/2014/main" id="{72E91737-1372-CBA9-C38E-90C32FEBE907}"/>
              </a:ext>
            </a:extLst>
          </p:cNvPr>
          <p:cNvSpPr>
            <a:spLocks noGrp="1"/>
          </p:cNvSpPr>
          <p:nvPr>
            <p:ph idx="1"/>
          </p:nvPr>
        </p:nvSpPr>
        <p:spPr>
          <a:xfrm>
            <a:off x="335492" y="2588741"/>
            <a:ext cx="11490960" cy="2151372"/>
          </a:xfrm>
        </p:spPr>
        <p:txBody>
          <a:bodyPr/>
          <a:lstStyle/>
          <a:p>
            <a:pPr marL="0" indent="0" algn="just">
              <a:lnSpc>
                <a:spcPct val="120000"/>
              </a:lnSpc>
              <a:spcBef>
                <a:spcPts val="1200"/>
              </a:spcBef>
              <a:buNone/>
              <a:defRPr/>
            </a:pPr>
            <a:r>
              <a:rPr lang="en-US" sz="1000">
                <a:solidFill>
                  <a:schemeClr val="tx1"/>
                </a:solidFill>
                <a:latin typeface="Helvetica Neue"/>
              </a:rPr>
              <a:t>This release contains "forward-looking statements" that are made pursuant to the safe harbor provisions of the Private Securities Litigation Reform Act of 1995 and include statements that are not historical facts regarding our product development efforts, our strategic plans for developing products to treat CNS disorders, our ability to monetize non-core product candidates, the application of our </a:t>
            </a:r>
            <a:r>
              <a:rPr lang="en-US" sz="1000" err="1">
                <a:solidFill>
                  <a:schemeClr val="tx1"/>
                </a:solidFill>
                <a:latin typeface="Helvetica Neue"/>
              </a:rPr>
              <a:t>Lip’ral</a:t>
            </a:r>
            <a:r>
              <a:rPr lang="en-US" sz="1000">
                <a:solidFill>
                  <a:schemeClr val="tx1"/>
                </a:solidFill>
                <a:latin typeface="Helvetica Neue"/>
              </a:rPr>
              <a:t> platform in developing new treatments for CNS disorders, our product candidates and related clinical trials, the achievement of milestones within and completion of clinical trials, the timing and completion of regulatory reviews, outcomes of clinical trials of our product candidates, and the potential uses and benefits of our product candidates. Investors are cautioned that all such forward-looking statements involve risks and uncertainties, including, without limitation, the risks that we may not be successful in developing product candidates to treat CNS disorders, we may not be able to enter into partnerships or other strategic relationships to monetize our non-core assets, the FDA will not approve any of our products, risks related to our products, expected product benefits not being realized, clinical and regulatory expectations and plans not being realized, new regulatory developments and requirements, risks related to the FDA approval process including the receipt of regulatory approvals, the results and timing of clinical trials, patient acceptance of </a:t>
            </a:r>
            <a:r>
              <a:rPr lang="en-US" sz="1000" err="1">
                <a:solidFill>
                  <a:schemeClr val="tx1"/>
                </a:solidFill>
                <a:latin typeface="Helvetica Neue"/>
              </a:rPr>
              <a:t>Lipocine’s</a:t>
            </a:r>
            <a:r>
              <a:rPr lang="en-US" sz="1000">
                <a:solidFill>
                  <a:schemeClr val="tx1"/>
                </a:solidFill>
                <a:latin typeface="Helvetica Neue"/>
              </a:rPr>
              <a:t> products, the manufacturing and commercialization of </a:t>
            </a:r>
            <a:r>
              <a:rPr lang="en-US" sz="1000" err="1">
                <a:solidFill>
                  <a:schemeClr val="tx1"/>
                </a:solidFill>
                <a:latin typeface="Helvetica Neue"/>
              </a:rPr>
              <a:t>Lipocine’s</a:t>
            </a:r>
            <a:r>
              <a:rPr lang="en-US" sz="1000">
                <a:solidFill>
                  <a:schemeClr val="tx1"/>
                </a:solidFill>
                <a:latin typeface="Helvetica Neue"/>
              </a:rPr>
              <a:t> products, and other risks detailed in </a:t>
            </a:r>
            <a:r>
              <a:rPr lang="en-US" sz="1000" err="1">
                <a:solidFill>
                  <a:schemeClr val="tx1"/>
                </a:solidFill>
                <a:latin typeface="Helvetica Neue"/>
              </a:rPr>
              <a:t>Lipocine’s</a:t>
            </a:r>
            <a:r>
              <a:rPr lang="en-US" sz="1000">
                <a:solidFill>
                  <a:schemeClr val="tx1"/>
                </a:solidFill>
                <a:latin typeface="Helvetica Neue"/>
              </a:rPr>
              <a:t> filings with the SEC, including, without limitation, its Form 10-K and other reports on Forms 8-K and 10-Q, all of which can be obtained on the SEC website at </a:t>
            </a:r>
            <a:r>
              <a:rPr lang="en-US" sz="1000">
                <a:solidFill>
                  <a:schemeClr val="tx1"/>
                </a:solidFill>
                <a:latin typeface="Helvetica Neue"/>
                <a:hlinkClick r:id="rId3">
                  <a:extLst>
                    <a:ext uri="{A12FA001-AC4F-418D-AE19-62706E023703}">
                      <ahyp:hlinkClr xmlns:ahyp="http://schemas.microsoft.com/office/drawing/2018/hyperlinkcolor" val="tx"/>
                    </a:ext>
                  </a:extLst>
                </a:hlinkClick>
              </a:rPr>
              <a:t>www.sec.gov</a:t>
            </a:r>
            <a:r>
              <a:rPr lang="en-US" sz="1000">
                <a:solidFill>
                  <a:schemeClr val="tx1"/>
                </a:solidFill>
                <a:latin typeface="Helvetica Neue"/>
              </a:rPr>
              <a:t>. Lipocine assumes no obligation to update or revise publicly any forward-looking statements contained in this release, except as required by law.</a:t>
            </a:r>
            <a:endParaRPr lang="en-US" sz="1000">
              <a:solidFill>
                <a:schemeClr val="tx1"/>
              </a:solidFill>
            </a:endParaRPr>
          </a:p>
          <a:p>
            <a:pPr marL="0" indent="0" algn="just">
              <a:lnSpc>
                <a:spcPct val="120000"/>
              </a:lnSpc>
              <a:buNone/>
            </a:pPr>
            <a:endParaRPr lang="en-US" sz="1000"/>
          </a:p>
        </p:txBody>
      </p:sp>
      <p:sp>
        <p:nvSpPr>
          <p:cNvPr id="6" name="object 6"/>
          <p:cNvSpPr txBox="1">
            <a:spLocks noGrp="1"/>
          </p:cNvSpPr>
          <p:nvPr>
            <p:ph type="sldNum" sz="quarter" idx="4294967295"/>
          </p:nvPr>
        </p:nvSpPr>
        <p:spPr>
          <a:xfrm>
            <a:off x="0" y="0"/>
            <a:ext cx="0" cy="179388"/>
          </a:xfrm>
          <a:prstGeom prst="rect">
            <a:avLst/>
          </a:prstGeom>
        </p:spPr>
        <p:txBody>
          <a:bodyPr vert="horz" wrap="square" lIns="0" tIns="0" rIns="0" bIns="0" rtlCol="0">
            <a:spAutoFit/>
          </a:bodyPr>
          <a:lstStyle>
            <a:defPPr>
              <a:defRPr kern="0"/>
            </a:defPPr>
            <a:lvl1pPr>
              <a:defRPr sz="1200" b="1" i="0">
                <a:solidFill>
                  <a:srgbClr val="4F81BC"/>
                </a:solidFill>
                <a:latin typeface="Arial"/>
                <a:cs typeface="Arial"/>
              </a:defRPr>
            </a:lvl1pPr>
          </a:lstStyle>
          <a:p>
            <a:pPr marL="123189">
              <a:lnSpc>
                <a:spcPts val="1430"/>
              </a:lnSpc>
            </a:pPr>
            <a:r>
              <a:rPr lang="en-US"/>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10;&#10;Description automatically generated">
            <a:extLst>
              <a:ext uri="{FF2B5EF4-FFF2-40B4-BE49-F238E27FC236}">
                <a16:creationId xmlns:a16="http://schemas.microsoft.com/office/drawing/2014/main" id="{595DF064-BA23-EC30-1904-47E2D97E9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83" y="0"/>
            <a:ext cx="11785942" cy="6917375"/>
          </a:xfrm>
          <a:prstGeom prst="rect">
            <a:avLst/>
          </a:prstGeom>
        </p:spPr>
      </p:pic>
      <p:sp>
        <p:nvSpPr>
          <p:cNvPr id="18" name="Title 1">
            <a:extLst>
              <a:ext uri="{FF2B5EF4-FFF2-40B4-BE49-F238E27FC236}">
                <a16:creationId xmlns:a16="http://schemas.microsoft.com/office/drawing/2014/main" id="{AC2BB64C-FEE5-9A4F-A5F4-93C0184731E7}"/>
              </a:ext>
            </a:extLst>
          </p:cNvPr>
          <p:cNvSpPr txBox="1">
            <a:spLocks/>
          </p:cNvSpPr>
          <p:nvPr/>
        </p:nvSpPr>
        <p:spPr>
          <a:xfrm>
            <a:off x="507222" y="3451274"/>
            <a:ext cx="4701892" cy="117089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1CADE4"/>
                </a:solidFill>
                <a:effectLst/>
                <a:uLnTx/>
                <a:uFillTx/>
                <a:latin typeface="Helvetica Neue" panose="02000503000000020004" pitchFamily="2" charset="0"/>
              </a:rPr>
              <a:t>LPCN 2101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683C6"/>
                </a:solidFill>
                <a:effectLst/>
                <a:uLnTx/>
                <a:uFillTx/>
                <a:latin typeface="Helvetica Neue" panose="02000503000000020004" pitchFamily="2" charset="0"/>
              </a:rPr>
              <a:t>for Women With Active Epilepsy (WWE)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CADE4"/>
              </a:solidFill>
              <a:effectLst/>
              <a:uLnTx/>
              <a:uFillTx/>
              <a:latin typeface="Helvetica Neue" panose="0200050300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CADE4"/>
                </a:solidFill>
                <a:effectLst/>
                <a:uLnTx/>
                <a:uFillTx/>
                <a:latin typeface="Helvetica Neue" panose="02000503000000020004" pitchFamily="2" charset="0"/>
              </a:rPr>
              <a:t> </a:t>
            </a:r>
          </a:p>
        </p:txBody>
      </p:sp>
      <p:sp>
        <p:nvSpPr>
          <p:cNvPr id="6" name="Title 1">
            <a:extLst>
              <a:ext uri="{FF2B5EF4-FFF2-40B4-BE49-F238E27FC236}">
                <a16:creationId xmlns:a16="http://schemas.microsoft.com/office/drawing/2014/main" id="{79EAA49C-264E-4DF2-994F-C2A10EC88715}"/>
              </a:ext>
            </a:extLst>
          </p:cNvPr>
          <p:cNvSpPr txBox="1">
            <a:spLocks/>
          </p:cNvSpPr>
          <p:nvPr/>
        </p:nvSpPr>
        <p:spPr>
          <a:xfrm>
            <a:off x="149427" y="5246980"/>
            <a:ext cx="4475121"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elvetica Neue" panose="02000503000000020004" pitchFamily="2" charset="0"/>
            </a:endParaRPr>
          </a:p>
        </p:txBody>
      </p:sp>
    </p:spTree>
    <p:extLst>
      <p:ext uri="{BB962C8B-B14F-4D97-AF65-F5344CB8AC3E}">
        <p14:creationId xmlns:p14="http://schemas.microsoft.com/office/powerpoint/2010/main" val="274261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63AD-D825-4F82-8ED9-277DBACA0E6C}"/>
              </a:ext>
            </a:extLst>
          </p:cNvPr>
          <p:cNvSpPr>
            <a:spLocks noGrp="1"/>
          </p:cNvSpPr>
          <p:nvPr>
            <p:ph type="title"/>
          </p:nvPr>
        </p:nvSpPr>
        <p:spPr/>
        <p:txBody>
          <a:bodyPr/>
          <a:lstStyle/>
          <a:p>
            <a:r>
              <a:rPr lang="en-US"/>
              <a:t>Women with Epilepsy (WWE) of Childbearing Age</a:t>
            </a:r>
          </a:p>
        </p:txBody>
      </p:sp>
      <p:graphicFrame>
        <p:nvGraphicFramePr>
          <p:cNvPr id="7" name="Content Placeholder 6">
            <a:extLst>
              <a:ext uri="{FF2B5EF4-FFF2-40B4-BE49-F238E27FC236}">
                <a16:creationId xmlns:a16="http://schemas.microsoft.com/office/drawing/2014/main" id="{6233AB5F-F18A-4263-B3BB-94B5B9F2D586}"/>
              </a:ext>
            </a:extLst>
          </p:cNvPr>
          <p:cNvGraphicFramePr>
            <a:graphicFrameLocks noGrp="1"/>
          </p:cNvGraphicFramePr>
          <p:nvPr>
            <p:ph idx="1"/>
            <p:extLst>
              <p:ext uri="{D42A27DB-BD31-4B8C-83A1-F6EECF244321}">
                <p14:modId xmlns:p14="http://schemas.microsoft.com/office/powerpoint/2010/main" val="2512312785"/>
              </p:ext>
            </p:extLst>
          </p:nvPr>
        </p:nvGraphicFramePr>
        <p:xfrm>
          <a:off x="346075" y="1301750"/>
          <a:ext cx="11469688"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713ECB96-5187-4DFC-AAC0-D9C63DE5A56B}"/>
              </a:ext>
            </a:extLst>
          </p:cNvPr>
          <p:cNvSpPr>
            <a:spLocks noGrp="1"/>
          </p:cNvSpPr>
          <p:nvPr>
            <p:ph type="body" sz="quarter" idx="13"/>
          </p:nvPr>
        </p:nvSpPr>
        <p:spPr/>
        <p:txBody>
          <a:bodyPr/>
          <a:lstStyle/>
          <a:p>
            <a:pPr>
              <a:spcBef>
                <a:spcPts val="0"/>
              </a:spcBef>
              <a:buClrTx/>
              <a:defRPr/>
            </a:pPr>
            <a:r>
              <a:rPr lang="en-US">
                <a:solidFill>
                  <a:schemeClr val="accent2"/>
                </a:solidFill>
              </a:rPr>
              <a:t>Treatment Challenges for WWE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6" name="Content Placeholder 5">
            <a:extLst>
              <a:ext uri="{FF2B5EF4-FFF2-40B4-BE49-F238E27FC236}">
                <a16:creationId xmlns:a16="http://schemas.microsoft.com/office/drawing/2014/main" id="{CC5A3998-506B-429F-B7B0-A123944858EC}"/>
              </a:ext>
            </a:extLst>
          </p:cNvPr>
          <p:cNvSpPr>
            <a:spLocks noGrp="1"/>
          </p:cNvSpPr>
          <p:nvPr>
            <p:ph sz="quarter" idx="10"/>
          </p:nvPr>
        </p:nvSpPr>
        <p:spPr>
          <a:xfrm>
            <a:off x="1311563" y="6442151"/>
            <a:ext cx="5246256" cy="370834"/>
          </a:xfrm>
        </p:spPr>
        <p:txBody>
          <a:bodyPr numCol="2" anchor="ctr"/>
          <a:lstStyle/>
          <a:p>
            <a:r>
              <a:rPr lang="fr-FR" sz="1050">
                <a:solidFill>
                  <a:schemeClr val="tx1">
                    <a:lumMod val="85000"/>
                    <a:lumOff val="15000"/>
                  </a:schemeClr>
                </a:solidFill>
              </a:rPr>
              <a:t>AED = </a:t>
            </a:r>
            <a:r>
              <a:rPr lang="fr-FR" sz="1050" err="1">
                <a:solidFill>
                  <a:schemeClr val="tx1">
                    <a:lumMod val="85000"/>
                    <a:lumOff val="15000"/>
                  </a:schemeClr>
                </a:solidFill>
              </a:rPr>
              <a:t>Antiepileptic</a:t>
            </a:r>
            <a:r>
              <a:rPr lang="fr-FR" sz="1050">
                <a:solidFill>
                  <a:schemeClr val="tx1">
                    <a:lumMod val="85000"/>
                    <a:lumOff val="15000"/>
                  </a:schemeClr>
                </a:solidFill>
              </a:rPr>
              <a:t> Drug</a:t>
            </a:r>
          </a:p>
          <a:p>
            <a:endParaRPr lang="fr-FR" sz="600">
              <a:solidFill>
                <a:schemeClr val="tx1">
                  <a:lumMod val="85000"/>
                  <a:lumOff val="15000"/>
                </a:schemeClr>
              </a:solidFill>
            </a:endParaRPr>
          </a:p>
          <a:p>
            <a:r>
              <a:rPr lang="fr-FR" sz="600" err="1">
                <a:solidFill>
                  <a:schemeClr val="tx1">
                    <a:lumMod val="85000"/>
                    <a:lumOff val="15000"/>
                  </a:schemeClr>
                </a:solidFill>
              </a:rPr>
              <a:t>S.Bangar</a:t>
            </a:r>
            <a:r>
              <a:rPr lang="fr-FR" sz="600">
                <a:solidFill>
                  <a:schemeClr val="tx1">
                    <a:lumMod val="85000"/>
                    <a:lumOff val="15000"/>
                  </a:schemeClr>
                </a:solidFill>
              </a:rPr>
              <a:t> et al. </a:t>
            </a:r>
            <a:r>
              <a:rPr lang="fr-FR" sz="600" err="1">
                <a:solidFill>
                  <a:schemeClr val="tx1">
                    <a:lumMod val="85000"/>
                    <a:lumOff val="15000"/>
                  </a:schemeClr>
                </a:solidFill>
              </a:rPr>
              <a:t>Functional</a:t>
            </a:r>
            <a:r>
              <a:rPr lang="fr-FR" sz="600">
                <a:solidFill>
                  <a:schemeClr val="tx1">
                    <a:lumMod val="85000"/>
                    <a:lumOff val="15000"/>
                  </a:schemeClr>
                </a:solidFill>
              </a:rPr>
              <a:t> </a:t>
            </a:r>
            <a:r>
              <a:rPr lang="fr-FR" sz="600" err="1">
                <a:solidFill>
                  <a:schemeClr val="tx1">
                    <a:lumMod val="85000"/>
                    <a:lumOff val="15000"/>
                  </a:schemeClr>
                </a:solidFill>
              </a:rPr>
              <a:t>Neurology</a:t>
            </a:r>
            <a:r>
              <a:rPr lang="fr-FR" sz="600">
                <a:solidFill>
                  <a:schemeClr val="tx1">
                    <a:lumMod val="85000"/>
                    <a:lumOff val="15000"/>
                  </a:schemeClr>
                </a:solidFill>
              </a:rPr>
              <a:t> 2016; 31(3): 127-134</a:t>
            </a:r>
          </a:p>
          <a:p>
            <a:r>
              <a:rPr lang="fr-FR" sz="600" err="1">
                <a:solidFill>
                  <a:schemeClr val="tx1">
                    <a:lumMod val="85000"/>
                    <a:lumOff val="15000"/>
                  </a:schemeClr>
                </a:solidFill>
              </a:rPr>
              <a:t>Reimers</a:t>
            </a:r>
            <a:r>
              <a:rPr lang="fr-FR" sz="600">
                <a:solidFill>
                  <a:schemeClr val="tx1">
                    <a:lumMod val="85000"/>
                    <a:lumOff val="15000"/>
                  </a:schemeClr>
                </a:solidFill>
              </a:rPr>
              <a:t> et al. </a:t>
            </a:r>
            <a:r>
              <a:rPr lang="fr-FR" sz="600" err="1">
                <a:solidFill>
                  <a:schemeClr val="tx1">
                    <a:lumMod val="85000"/>
                    <a:lumOff val="15000"/>
                  </a:schemeClr>
                </a:solidFill>
              </a:rPr>
              <a:t>Seizure</a:t>
            </a:r>
            <a:r>
              <a:rPr lang="fr-FR" sz="600">
                <a:solidFill>
                  <a:schemeClr val="tx1">
                    <a:lumMod val="85000"/>
                    <a:lumOff val="15000"/>
                  </a:schemeClr>
                </a:solidFill>
              </a:rPr>
              <a:t>. 2015 May;28:66-70.</a:t>
            </a:r>
          </a:p>
        </p:txBody>
      </p:sp>
      <p:sp>
        <p:nvSpPr>
          <p:cNvPr id="3" name="TextBox 2">
            <a:extLst>
              <a:ext uri="{FF2B5EF4-FFF2-40B4-BE49-F238E27FC236}">
                <a16:creationId xmlns:a16="http://schemas.microsoft.com/office/drawing/2014/main" id="{6C841E90-18C3-5AEF-D527-4F36C5832ABB}"/>
              </a:ext>
            </a:extLst>
          </p:cNvPr>
          <p:cNvSpPr txBox="1"/>
          <p:nvPr/>
        </p:nvSpPr>
        <p:spPr>
          <a:xfrm>
            <a:off x="508000" y="1528890"/>
            <a:ext cx="11185235" cy="36933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1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3">
            <a:extLst>
              <a:ext uri="{FF2B5EF4-FFF2-40B4-BE49-F238E27FC236}">
                <a16:creationId xmlns:a16="http://schemas.microsoft.com/office/drawing/2014/main" id="{67B3DA61-0744-636F-4E21-AFFA7999876B}"/>
              </a:ext>
            </a:extLst>
          </p:cNvPr>
          <p:cNvSpPr>
            <a:spLocks noChangeArrowheads="1"/>
          </p:cNvSpPr>
          <p:nvPr/>
        </p:nvSpPr>
        <p:spPr bwMode="auto">
          <a:xfrm>
            <a:off x="8288534" y="1594275"/>
            <a:ext cx="3309876" cy="3138422"/>
          </a:xfrm>
          <a:prstGeom prst="roundRect">
            <a:avLst>
              <a:gd name="adj" fmla="val 5809"/>
            </a:avLst>
          </a:pr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1" name="Freeform 3">
            <a:extLst>
              <a:ext uri="{FF2B5EF4-FFF2-40B4-BE49-F238E27FC236}">
                <a16:creationId xmlns:a16="http://schemas.microsoft.com/office/drawing/2014/main" id="{3A2AAB08-D08A-3AB9-4B34-B014C8D7A530}"/>
              </a:ext>
            </a:extLst>
          </p:cNvPr>
          <p:cNvSpPr>
            <a:spLocks noChangeArrowheads="1"/>
          </p:cNvSpPr>
          <p:nvPr/>
        </p:nvSpPr>
        <p:spPr bwMode="auto">
          <a:xfrm>
            <a:off x="8544572" y="2147086"/>
            <a:ext cx="3309876" cy="3435494"/>
          </a:xfrm>
          <a:prstGeom prst="roundRect">
            <a:avLst>
              <a:gd name="adj" fmla="val 5809"/>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3" name="TextBox 22">
            <a:extLst>
              <a:ext uri="{FF2B5EF4-FFF2-40B4-BE49-F238E27FC236}">
                <a16:creationId xmlns:a16="http://schemas.microsoft.com/office/drawing/2014/main" id="{98213046-C123-E9D9-545A-144CF8FFADE9}"/>
              </a:ext>
            </a:extLst>
          </p:cNvPr>
          <p:cNvSpPr txBox="1"/>
          <p:nvPr/>
        </p:nvSpPr>
        <p:spPr>
          <a:xfrm>
            <a:off x="8284463" y="1746188"/>
            <a:ext cx="367942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Unmet Need</a:t>
            </a:r>
          </a:p>
        </p:txBody>
      </p:sp>
      <p:sp>
        <p:nvSpPr>
          <p:cNvPr id="25" name="Freeform 3">
            <a:extLst>
              <a:ext uri="{FF2B5EF4-FFF2-40B4-BE49-F238E27FC236}">
                <a16:creationId xmlns:a16="http://schemas.microsoft.com/office/drawing/2014/main" id="{9D38143F-B06E-079B-4478-002AACD619B8}"/>
              </a:ext>
            </a:extLst>
          </p:cNvPr>
          <p:cNvSpPr>
            <a:spLocks noChangeArrowheads="1"/>
          </p:cNvSpPr>
          <p:nvPr/>
        </p:nvSpPr>
        <p:spPr bwMode="auto">
          <a:xfrm>
            <a:off x="4552542" y="1590273"/>
            <a:ext cx="3309876" cy="3138422"/>
          </a:xfrm>
          <a:prstGeom prst="roundRect">
            <a:avLst>
              <a:gd name="adj" fmla="val 5809"/>
            </a:avLst>
          </a:pr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6" name="Freeform 3">
            <a:extLst>
              <a:ext uri="{FF2B5EF4-FFF2-40B4-BE49-F238E27FC236}">
                <a16:creationId xmlns:a16="http://schemas.microsoft.com/office/drawing/2014/main" id="{7D24780C-CD79-1FFC-4881-D8D08FB8A6C3}"/>
              </a:ext>
            </a:extLst>
          </p:cNvPr>
          <p:cNvSpPr>
            <a:spLocks noChangeArrowheads="1"/>
          </p:cNvSpPr>
          <p:nvPr/>
        </p:nvSpPr>
        <p:spPr bwMode="auto">
          <a:xfrm>
            <a:off x="4785506" y="2249043"/>
            <a:ext cx="3246990" cy="3435494"/>
          </a:xfrm>
          <a:prstGeom prst="roundRect">
            <a:avLst>
              <a:gd name="adj" fmla="val 5809"/>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nvGrpSpPr>
          <p:cNvPr id="30" name="Group 29">
            <a:extLst>
              <a:ext uri="{FF2B5EF4-FFF2-40B4-BE49-F238E27FC236}">
                <a16:creationId xmlns:a16="http://schemas.microsoft.com/office/drawing/2014/main" id="{3AAD89AA-CA3E-BDA1-5D7A-93B21CAE84AB}"/>
              </a:ext>
            </a:extLst>
          </p:cNvPr>
          <p:cNvGrpSpPr/>
          <p:nvPr/>
        </p:nvGrpSpPr>
        <p:grpSpPr>
          <a:xfrm>
            <a:off x="713461" y="1623349"/>
            <a:ext cx="3776213" cy="4097405"/>
            <a:chOff x="314157" y="1632585"/>
            <a:chExt cx="2748493" cy="4097405"/>
          </a:xfrm>
        </p:grpSpPr>
        <p:sp>
          <p:nvSpPr>
            <p:cNvPr id="43" name="Freeform 3">
              <a:extLst>
                <a:ext uri="{FF2B5EF4-FFF2-40B4-BE49-F238E27FC236}">
                  <a16:creationId xmlns:a16="http://schemas.microsoft.com/office/drawing/2014/main" id="{E97D3E58-82BF-31D1-6B2D-4AAF29CB76A4}"/>
                </a:ext>
              </a:extLst>
            </p:cNvPr>
            <p:cNvSpPr>
              <a:spLocks noChangeArrowheads="1"/>
            </p:cNvSpPr>
            <p:nvPr/>
          </p:nvSpPr>
          <p:spPr bwMode="auto">
            <a:xfrm>
              <a:off x="314157" y="1632585"/>
              <a:ext cx="2409072" cy="3138422"/>
            </a:xfrm>
            <a:prstGeom prst="roundRect">
              <a:avLst>
                <a:gd name="adj" fmla="val 5809"/>
              </a:avLst>
            </a:pr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3">
              <a:extLst>
                <a:ext uri="{FF2B5EF4-FFF2-40B4-BE49-F238E27FC236}">
                  <a16:creationId xmlns:a16="http://schemas.microsoft.com/office/drawing/2014/main" id="{BD7C8345-EC3A-B6BE-C4EA-3B537CD2D01E}"/>
                </a:ext>
              </a:extLst>
            </p:cNvPr>
            <p:cNvSpPr>
              <a:spLocks noChangeArrowheads="1"/>
            </p:cNvSpPr>
            <p:nvPr/>
          </p:nvSpPr>
          <p:spPr bwMode="auto">
            <a:xfrm>
              <a:off x="466458" y="2248107"/>
              <a:ext cx="2517597" cy="3435494"/>
            </a:xfrm>
            <a:prstGeom prst="roundRect">
              <a:avLst>
                <a:gd name="adj" fmla="val 5809"/>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21">
              <a:extLst>
                <a:ext uri="{FF2B5EF4-FFF2-40B4-BE49-F238E27FC236}">
                  <a16:creationId xmlns:a16="http://schemas.microsoft.com/office/drawing/2014/main" id="{B77F8B31-DE3E-2B5F-FA81-8432A21D472A}"/>
                </a:ext>
              </a:extLst>
            </p:cNvPr>
            <p:cNvSpPr>
              <a:spLocks noChangeArrowheads="1"/>
            </p:cNvSpPr>
            <p:nvPr/>
          </p:nvSpPr>
          <p:spPr bwMode="auto">
            <a:xfrm>
              <a:off x="2456502" y="4854165"/>
              <a:ext cx="606148" cy="875825"/>
            </a:xfrm>
            <a:custGeom>
              <a:avLst/>
              <a:gdLst>
                <a:gd name="T0" fmla="*/ 1665 w 1666"/>
                <a:gd name="T1" fmla="*/ 16 h 1689"/>
                <a:gd name="T2" fmla="*/ 1665 w 1666"/>
                <a:gd name="T3" fmla="*/ 1225 h 1689"/>
                <a:gd name="T4" fmla="*/ 1665 w 1666"/>
                <a:gd name="T5" fmla="*/ 1225 h 1689"/>
                <a:gd name="T6" fmla="*/ 1202 w 1666"/>
                <a:gd name="T7" fmla="*/ 1688 h 1689"/>
                <a:gd name="T8" fmla="*/ 19 w 1666"/>
                <a:gd name="T9" fmla="*/ 1688 h 1689"/>
                <a:gd name="T10" fmla="*/ 19 w 1666"/>
                <a:gd name="T11" fmla="*/ 1688 h 1689"/>
                <a:gd name="T12" fmla="*/ 0 w 1666"/>
                <a:gd name="T13" fmla="*/ 1450 h 1689"/>
                <a:gd name="T14" fmla="*/ 0 w 1666"/>
                <a:gd name="T15" fmla="*/ 1450 h 1689"/>
                <a:gd name="T16" fmla="*/ 1451 w 1666"/>
                <a:gd name="T17" fmla="*/ 0 h 1689"/>
                <a:gd name="T18" fmla="*/ 1451 w 1666"/>
                <a:gd name="T19" fmla="*/ 0 h 1689"/>
                <a:gd name="T20" fmla="*/ 1665 w 1666"/>
                <a:gd name="T21" fmla="*/ 16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1689">
                  <a:moveTo>
                    <a:pt x="1665" y="16"/>
                  </a:moveTo>
                  <a:lnTo>
                    <a:pt x="1665" y="1225"/>
                  </a:lnTo>
                  <a:lnTo>
                    <a:pt x="1665" y="1225"/>
                  </a:lnTo>
                  <a:cubicBezTo>
                    <a:pt x="1665" y="1481"/>
                    <a:pt x="1457" y="1688"/>
                    <a:pt x="1202" y="1688"/>
                  </a:cubicBezTo>
                  <a:lnTo>
                    <a:pt x="19" y="1688"/>
                  </a:lnTo>
                  <a:lnTo>
                    <a:pt x="19" y="1688"/>
                  </a:lnTo>
                  <a:cubicBezTo>
                    <a:pt x="7" y="1611"/>
                    <a:pt x="0" y="1531"/>
                    <a:pt x="0" y="1450"/>
                  </a:cubicBezTo>
                  <a:lnTo>
                    <a:pt x="0" y="1450"/>
                  </a:lnTo>
                  <a:cubicBezTo>
                    <a:pt x="0" y="650"/>
                    <a:pt x="650" y="0"/>
                    <a:pt x="1451" y="0"/>
                  </a:cubicBezTo>
                  <a:lnTo>
                    <a:pt x="1451" y="0"/>
                  </a:lnTo>
                  <a:cubicBezTo>
                    <a:pt x="1524" y="0"/>
                    <a:pt x="1595" y="6"/>
                    <a:pt x="1665" y="16"/>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52" name="TextBox 51">
            <a:extLst>
              <a:ext uri="{FF2B5EF4-FFF2-40B4-BE49-F238E27FC236}">
                <a16:creationId xmlns:a16="http://schemas.microsoft.com/office/drawing/2014/main" id="{A5794927-37A3-B53A-5DE5-1B753E61A797}"/>
              </a:ext>
            </a:extLst>
          </p:cNvPr>
          <p:cNvSpPr txBox="1"/>
          <p:nvPr/>
        </p:nvSpPr>
        <p:spPr>
          <a:xfrm>
            <a:off x="4529467" y="1727084"/>
            <a:ext cx="3679426"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Standard of Care Limitations</a:t>
            </a:r>
          </a:p>
        </p:txBody>
      </p:sp>
      <p:sp>
        <p:nvSpPr>
          <p:cNvPr id="53" name="TextBox 52">
            <a:extLst>
              <a:ext uri="{FF2B5EF4-FFF2-40B4-BE49-F238E27FC236}">
                <a16:creationId xmlns:a16="http://schemas.microsoft.com/office/drawing/2014/main" id="{37B729A2-FE0F-A522-A729-72E0CBED280F}"/>
              </a:ext>
            </a:extLst>
          </p:cNvPr>
          <p:cNvSpPr txBox="1"/>
          <p:nvPr/>
        </p:nvSpPr>
        <p:spPr>
          <a:xfrm>
            <a:off x="909670" y="2367257"/>
            <a:ext cx="3251719" cy="23953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Neue"/>
                <a:ea typeface="Helvetica Neue" panose="02000503000000020004" pitchFamily="2" charset="0"/>
                <a:cs typeface="Helvetica Neue" panose="02000503000000020004" pitchFamily="2" charset="0"/>
              </a:rPr>
              <a:t>~ 900,000 of women of childbearing (CB) suffer from active epilepsy in US</a:t>
            </a:r>
            <a:r>
              <a:rPr kumimoji="0" lang="en-US" sz="1400" b="0" i="0" u="none" strike="noStrike" kern="1200" cap="none" spc="0" normalizeH="0" baseline="30000" noProof="0">
                <a:ln>
                  <a:noFill/>
                </a:ln>
                <a:solidFill>
                  <a:prstClr val="black"/>
                </a:solidFill>
                <a:effectLst/>
                <a:uLnTx/>
                <a:uFillTx/>
                <a:latin typeface="Helvetica Neue"/>
                <a:ea typeface="Helvetica Neue" panose="02000503000000020004" pitchFamily="2" charset="0"/>
                <a:cs typeface="Helvetica Neue" panose="02000503000000020004" pitchFamily="2" charset="0"/>
              </a:rPr>
              <a:t>1,2</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80% of WWE reported at least one unintended pregnancy</a:t>
            </a:r>
            <a:r>
              <a:rPr kumimoji="0" lang="en-US" sz="1400" b="0" i="0" u="none" strike="noStrike" kern="1200" cap="none" spc="0" normalizeH="0" baseline="3000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3</a:t>
            </a: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is the most frequent psychiatric comorbidity in epilepsy</a:t>
            </a:r>
            <a:r>
              <a:rPr kumimoji="0" lang="en-US" sz="1400" b="0" i="0" u="none" strike="noStrike" kern="1200" cap="none" spc="0" normalizeH="0" baseline="3000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54" name="TextBox 53">
            <a:extLst>
              <a:ext uri="{FF2B5EF4-FFF2-40B4-BE49-F238E27FC236}">
                <a16:creationId xmlns:a16="http://schemas.microsoft.com/office/drawing/2014/main" id="{C8FC819A-5DFB-B34E-77C0-5B8412221C1B}"/>
              </a:ext>
            </a:extLst>
          </p:cNvPr>
          <p:cNvSpPr txBox="1"/>
          <p:nvPr/>
        </p:nvSpPr>
        <p:spPr>
          <a:xfrm>
            <a:off x="4978404" y="2395049"/>
            <a:ext cx="3066753" cy="354026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No drug approved specifically for WWE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Most approved ASMs have fetal toxicity risk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3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 One third of adult patients are non-responsive</a:t>
            </a:r>
            <a:r>
              <a:rPr kumimoji="0" lang="en-US" sz="1400" b="0" i="0" u="none" strike="noStrike" kern="1200" cap="none" spc="0" normalizeH="0" baseline="3000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5</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3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Limited options to address mood disorder comorbidities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Drug-drug interaction risk</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7" name="Freeform 21">
            <a:extLst>
              <a:ext uri="{FF2B5EF4-FFF2-40B4-BE49-F238E27FC236}">
                <a16:creationId xmlns:a16="http://schemas.microsoft.com/office/drawing/2014/main" id="{3D735364-8D45-63CF-FB6D-B1FDE9AB8291}"/>
              </a:ext>
            </a:extLst>
          </p:cNvPr>
          <p:cNvSpPr>
            <a:spLocks noChangeArrowheads="1"/>
          </p:cNvSpPr>
          <p:nvPr/>
        </p:nvSpPr>
        <p:spPr bwMode="auto">
          <a:xfrm>
            <a:off x="7128895" y="4810434"/>
            <a:ext cx="832799" cy="932232"/>
          </a:xfrm>
          <a:custGeom>
            <a:avLst/>
            <a:gdLst>
              <a:gd name="T0" fmla="*/ 1665 w 1666"/>
              <a:gd name="T1" fmla="*/ 16 h 1689"/>
              <a:gd name="T2" fmla="*/ 1665 w 1666"/>
              <a:gd name="T3" fmla="*/ 1225 h 1689"/>
              <a:gd name="T4" fmla="*/ 1665 w 1666"/>
              <a:gd name="T5" fmla="*/ 1225 h 1689"/>
              <a:gd name="T6" fmla="*/ 1202 w 1666"/>
              <a:gd name="T7" fmla="*/ 1688 h 1689"/>
              <a:gd name="T8" fmla="*/ 19 w 1666"/>
              <a:gd name="T9" fmla="*/ 1688 h 1689"/>
              <a:gd name="T10" fmla="*/ 19 w 1666"/>
              <a:gd name="T11" fmla="*/ 1688 h 1689"/>
              <a:gd name="T12" fmla="*/ 0 w 1666"/>
              <a:gd name="T13" fmla="*/ 1450 h 1689"/>
              <a:gd name="T14" fmla="*/ 0 w 1666"/>
              <a:gd name="T15" fmla="*/ 1450 h 1689"/>
              <a:gd name="T16" fmla="*/ 1451 w 1666"/>
              <a:gd name="T17" fmla="*/ 0 h 1689"/>
              <a:gd name="T18" fmla="*/ 1451 w 1666"/>
              <a:gd name="T19" fmla="*/ 0 h 1689"/>
              <a:gd name="T20" fmla="*/ 1665 w 1666"/>
              <a:gd name="T21" fmla="*/ 16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1689">
                <a:moveTo>
                  <a:pt x="1665" y="16"/>
                </a:moveTo>
                <a:lnTo>
                  <a:pt x="1665" y="1225"/>
                </a:lnTo>
                <a:lnTo>
                  <a:pt x="1665" y="1225"/>
                </a:lnTo>
                <a:cubicBezTo>
                  <a:pt x="1665" y="1481"/>
                  <a:pt x="1457" y="1688"/>
                  <a:pt x="1202" y="1688"/>
                </a:cubicBezTo>
                <a:lnTo>
                  <a:pt x="19" y="1688"/>
                </a:lnTo>
                <a:lnTo>
                  <a:pt x="19" y="1688"/>
                </a:lnTo>
                <a:cubicBezTo>
                  <a:pt x="7" y="1611"/>
                  <a:pt x="0" y="1531"/>
                  <a:pt x="0" y="1450"/>
                </a:cubicBezTo>
                <a:lnTo>
                  <a:pt x="0" y="1450"/>
                </a:lnTo>
                <a:cubicBezTo>
                  <a:pt x="0" y="650"/>
                  <a:pt x="650" y="0"/>
                  <a:pt x="1451" y="0"/>
                </a:cubicBezTo>
                <a:lnTo>
                  <a:pt x="1451" y="0"/>
                </a:lnTo>
                <a:cubicBezTo>
                  <a:pt x="1524" y="0"/>
                  <a:pt x="1595" y="6"/>
                  <a:pt x="1665" y="16"/>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9" name="TextBox 58">
            <a:extLst>
              <a:ext uri="{FF2B5EF4-FFF2-40B4-BE49-F238E27FC236}">
                <a16:creationId xmlns:a16="http://schemas.microsoft.com/office/drawing/2014/main" id="{8700D2D3-D8F4-2111-7D95-2C798833A162}"/>
              </a:ext>
            </a:extLst>
          </p:cNvPr>
          <p:cNvSpPr txBox="1"/>
          <p:nvPr/>
        </p:nvSpPr>
        <p:spPr>
          <a:xfrm>
            <a:off x="906158" y="1758211"/>
            <a:ext cx="3627783"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Prevalence</a:t>
            </a:r>
          </a:p>
        </p:txBody>
      </p:sp>
      <p:pic>
        <p:nvPicPr>
          <p:cNvPr id="62" name="Picture 61" descr="Icon&#10;&#10;Description automatically generated">
            <a:extLst>
              <a:ext uri="{FF2B5EF4-FFF2-40B4-BE49-F238E27FC236}">
                <a16:creationId xmlns:a16="http://schemas.microsoft.com/office/drawing/2014/main" id="{0111335D-2679-D8E8-5DD1-F10E0DEE0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372" y="5209380"/>
            <a:ext cx="418672" cy="418672"/>
          </a:xfrm>
          <a:prstGeom prst="rect">
            <a:avLst/>
          </a:prstGeom>
        </p:spPr>
      </p:pic>
      <p:sp>
        <p:nvSpPr>
          <p:cNvPr id="2" name="Title 1">
            <a:extLst>
              <a:ext uri="{FF2B5EF4-FFF2-40B4-BE49-F238E27FC236}">
                <a16:creationId xmlns:a16="http://schemas.microsoft.com/office/drawing/2014/main" id="{A39763AD-D825-4F82-8ED9-277DBACA0E6C}"/>
              </a:ext>
            </a:extLst>
          </p:cNvPr>
          <p:cNvSpPr>
            <a:spLocks noGrp="1"/>
          </p:cNvSpPr>
          <p:nvPr>
            <p:ph type="title"/>
          </p:nvPr>
        </p:nvSpPr>
        <p:spPr/>
        <p:txBody>
          <a:bodyPr/>
          <a:lstStyle/>
          <a:p>
            <a:r>
              <a:rPr lang="en-US"/>
              <a:t>Women with Epilepsy (WWE) of Childbearing Age - Opportunity</a:t>
            </a:r>
          </a:p>
        </p:txBody>
      </p:sp>
      <p:sp>
        <p:nvSpPr>
          <p:cNvPr id="40" name="TextBox 39">
            <a:extLst>
              <a:ext uri="{FF2B5EF4-FFF2-40B4-BE49-F238E27FC236}">
                <a16:creationId xmlns:a16="http://schemas.microsoft.com/office/drawing/2014/main" id="{6EC326F8-8459-0908-F9EA-9142277EB4FB}"/>
              </a:ext>
            </a:extLst>
          </p:cNvPr>
          <p:cNvSpPr txBox="1"/>
          <p:nvPr/>
        </p:nvSpPr>
        <p:spPr>
          <a:xfrm>
            <a:off x="5021113" y="4426703"/>
            <a:ext cx="2149774" cy="32560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TextBox 40">
            <a:extLst>
              <a:ext uri="{FF2B5EF4-FFF2-40B4-BE49-F238E27FC236}">
                <a16:creationId xmlns:a16="http://schemas.microsoft.com/office/drawing/2014/main" id="{C604126E-BA0E-0601-ED4A-2D50CAAF2A9A}"/>
              </a:ext>
            </a:extLst>
          </p:cNvPr>
          <p:cNvSpPr txBox="1"/>
          <p:nvPr/>
        </p:nvSpPr>
        <p:spPr>
          <a:xfrm>
            <a:off x="8629466" y="2312964"/>
            <a:ext cx="3077469" cy="239533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Seizure control with low/no teratogenic risk</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Address special considerations for WWE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Novel MOA</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Address associated mood disorders</a:t>
            </a:r>
          </a:p>
        </p:txBody>
      </p:sp>
      <p:pic>
        <p:nvPicPr>
          <p:cNvPr id="5" name="Picture 4" descr="Icon&#10;&#10;Description automatically generated">
            <a:extLst>
              <a:ext uri="{FF2B5EF4-FFF2-40B4-BE49-F238E27FC236}">
                <a16:creationId xmlns:a16="http://schemas.microsoft.com/office/drawing/2014/main" id="{9816FAF9-4F3A-1FC3-0A40-8A532107A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083" y="5092982"/>
            <a:ext cx="475591" cy="475591"/>
          </a:xfrm>
          <a:prstGeom prst="rect">
            <a:avLst/>
          </a:prstGeom>
        </p:spPr>
      </p:pic>
      <p:grpSp>
        <p:nvGrpSpPr>
          <p:cNvPr id="16" name="Group 15">
            <a:extLst>
              <a:ext uri="{FF2B5EF4-FFF2-40B4-BE49-F238E27FC236}">
                <a16:creationId xmlns:a16="http://schemas.microsoft.com/office/drawing/2014/main" id="{2BE14493-EBC2-B4D8-2AFD-38093309E098}"/>
              </a:ext>
            </a:extLst>
          </p:cNvPr>
          <p:cNvGrpSpPr/>
          <p:nvPr/>
        </p:nvGrpSpPr>
        <p:grpSpPr>
          <a:xfrm>
            <a:off x="10703163" y="4810434"/>
            <a:ext cx="836700" cy="952995"/>
            <a:chOff x="8021700" y="4749635"/>
            <a:chExt cx="836700" cy="847766"/>
          </a:xfrm>
        </p:grpSpPr>
        <p:sp>
          <p:nvSpPr>
            <p:cNvPr id="46" name="Freeform 21">
              <a:extLst>
                <a:ext uri="{FF2B5EF4-FFF2-40B4-BE49-F238E27FC236}">
                  <a16:creationId xmlns:a16="http://schemas.microsoft.com/office/drawing/2014/main" id="{852167D2-8113-95EB-3CB9-5F59B2183263}"/>
                </a:ext>
              </a:extLst>
            </p:cNvPr>
            <p:cNvSpPr>
              <a:spLocks noChangeArrowheads="1"/>
            </p:cNvSpPr>
            <p:nvPr/>
          </p:nvSpPr>
          <p:spPr bwMode="auto">
            <a:xfrm>
              <a:off x="8021700" y="4749635"/>
              <a:ext cx="836700" cy="847766"/>
            </a:xfrm>
            <a:custGeom>
              <a:avLst/>
              <a:gdLst>
                <a:gd name="T0" fmla="*/ 1665 w 1666"/>
                <a:gd name="T1" fmla="*/ 16 h 1689"/>
                <a:gd name="T2" fmla="*/ 1665 w 1666"/>
                <a:gd name="T3" fmla="*/ 1225 h 1689"/>
                <a:gd name="T4" fmla="*/ 1665 w 1666"/>
                <a:gd name="T5" fmla="*/ 1225 h 1689"/>
                <a:gd name="T6" fmla="*/ 1202 w 1666"/>
                <a:gd name="T7" fmla="*/ 1688 h 1689"/>
                <a:gd name="T8" fmla="*/ 19 w 1666"/>
                <a:gd name="T9" fmla="*/ 1688 h 1689"/>
                <a:gd name="T10" fmla="*/ 19 w 1666"/>
                <a:gd name="T11" fmla="*/ 1688 h 1689"/>
                <a:gd name="T12" fmla="*/ 0 w 1666"/>
                <a:gd name="T13" fmla="*/ 1450 h 1689"/>
                <a:gd name="T14" fmla="*/ 0 w 1666"/>
                <a:gd name="T15" fmla="*/ 1450 h 1689"/>
                <a:gd name="T16" fmla="*/ 1451 w 1666"/>
                <a:gd name="T17" fmla="*/ 0 h 1689"/>
                <a:gd name="T18" fmla="*/ 1451 w 1666"/>
                <a:gd name="T19" fmla="*/ 0 h 1689"/>
                <a:gd name="T20" fmla="*/ 1665 w 1666"/>
                <a:gd name="T21" fmla="*/ 16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6" h="1689">
                  <a:moveTo>
                    <a:pt x="1665" y="16"/>
                  </a:moveTo>
                  <a:lnTo>
                    <a:pt x="1665" y="1225"/>
                  </a:lnTo>
                  <a:lnTo>
                    <a:pt x="1665" y="1225"/>
                  </a:lnTo>
                  <a:cubicBezTo>
                    <a:pt x="1665" y="1481"/>
                    <a:pt x="1457" y="1688"/>
                    <a:pt x="1202" y="1688"/>
                  </a:cubicBezTo>
                  <a:lnTo>
                    <a:pt x="19" y="1688"/>
                  </a:lnTo>
                  <a:lnTo>
                    <a:pt x="19" y="1688"/>
                  </a:lnTo>
                  <a:cubicBezTo>
                    <a:pt x="7" y="1611"/>
                    <a:pt x="0" y="1531"/>
                    <a:pt x="0" y="1450"/>
                  </a:cubicBezTo>
                  <a:lnTo>
                    <a:pt x="0" y="1450"/>
                  </a:lnTo>
                  <a:cubicBezTo>
                    <a:pt x="0" y="650"/>
                    <a:pt x="650" y="0"/>
                    <a:pt x="1451" y="0"/>
                  </a:cubicBezTo>
                  <a:lnTo>
                    <a:pt x="1451" y="0"/>
                  </a:lnTo>
                  <a:cubicBezTo>
                    <a:pt x="1524" y="0"/>
                    <a:pt x="1595" y="6"/>
                    <a:pt x="1665" y="16"/>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pic>
          <p:nvPicPr>
            <p:cNvPr id="7" name="Graphic 6">
              <a:extLst>
                <a:ext uri="{FF2B5EF4-FFF2-40B4-BE49-F238E27FC236}">
                  <a16:creationId xmlns:a16="http://schemas.microsoft.com/office/drawing/2014/main" id="{E5553887-4BCE-51CE-DC01-5CFFE40D0C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5888" y="4984220"/>
              <a:ext cx="463847" cy="463847"/>
            </a:xfrm>
            <a:prstGeom prst="rect">
              <a:avLst/>
            </a:prstGeom>
          </p:spPr>
        </p:pic>
      </p:grpSp>
      <p:sp>
        <p:nvSpPr>
          <p:cNvPr id="67" name="Content Placeholder 66">
            <a:extLst>
              <a:ext uri="{FF2B5EF4-FFF2-40B4-BE49-F238E27FC236}">
                <a16:creationId xmlns:a16="http://schemas.microsoft.com/office/drawing/2014/main" id="{BBFCA5B9-FBC7-F177-5674-C18D7CCDF43B}"/>
              </a:ext>
            </a:extLst>
          </p:cNvPr>
          <p:cNvSpPr>
            <a:spLocks noGrp="1"/>
          </p:cNvSpPr>
          <p:nvPr>
            <p:ph sz="quarter" idx="10"/>
          </p:nvPr>
        </p:nvSpPr>
        <p:spPr>
          <a:xfrm>
            <a:off x="635736" y="5922418"/>
            <a:ext cx="10573538" cy="387070"/>
          </a:xfrm>
        </p:spPr>
        <p:txBody>
          <a:bodyPr numCol="2"/>
          <a:lstStyle/>
          <a:p>
            <a:r>
              <a:rPr lang="en-US" sz="700"/>
              <a:t>1. https://www.statista.com/statistics/241488/population-of-the-us-by-sex-and-age/</a:t>
            </a:r>
          </a:p>
          <a:p>
            <a:r>
              <a:rPr lang="en-US" sz="700"/>
              <a:t>2. https://www.cdc.gov/mmwr/volumes/66/wr/mm6631a1.htm</a:t>
            </a:r>
          </a:p>
          <a:p>
            <a:r>
              <a:rPr lang="en-US" sz="700"/>
              <a:t>3. Herzog et al. Neurology. 2017 Feb 21;88(8):728-733</a:t>
            </a:r>
          </a:p>
          <a:p>
            <a:r>
              <a:rPr lang="en-US" sz="700"/>
              <a:t>4.Kanner AD, Epilepsy </a:t>
            </a:r>
            <a:r>
              <a:rPr lang="en-US" sz="700" err="1"/>
              <a:t>Curr</a:t>
            </a:r>
            <a:r>
              <a:rPr lang="en-US" sz="700"/>
              <a:t>. 2006 Sep; 6(5): 141–146</a:t>
            </a:r>
          </a:p>
          <a:p>
            <a:r>
              <a:rPr lang="en-US" sz="700"/>
              <a:t>5. https://www.epilepsy.com/treatment/medicines/drug-resistant-epilepsy</a:t>
            </a:r>
          </a:p>
          <a:p>
            <a:endParaRPr lang="en-US" sz="700"/>
          </a:p>
        </p:txBody>
      </p:sp>
      <p:pic>
        <p:nvPicPr>
          <p:cNvPr id="68" name="Content Placeholder 12">
            <a:extLst>
              <a:ext uri="{FF2B5EF4-FFF2-40B4-BE49-F238E27FC236}">
                <a16:creationId xmlns:a16="http://schemas.microsoft.com/office/drawing/2014/main" id="{4114A0C0-1191-A464-13BB-BFB8D5296D4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76288" y="5101393"/>
            <a:ext cx="434297" cy="434297"/>
          </a:xfrm>
          <a:prstGeom prst="rect">
            <a:avLst/>
          </a:prstGeom>
        </p:spPr>
      </p:pic>
    </p:spTree>
    <p:extLst>
      <p:ext uri="{BB962C8B-B14F-4D97-AF65-F5344CB8AC3E}">
        <p14:creationId xmlns:p14="http://schemas.microsoft.com/office/powerpoint/2010/main" val="387154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
            <a:extLst>
              <a:ext uri="{FF2B5EF4-FFF2-40B4-BE49-F238E27FC236}">
                <a16:creationId xmlns:a16="http://schemas.microsoft.com/office/drawing/2014/main" id="{E1E9BDA1-1E62-A38B-2307-523EFC3D2661}"/>
              </a:ext>
            </a:extLst>
          </p:cNvPr>
          <p:cNvSpPr/>
          <p:nvPr/>
        </p:nvSpPr>
        <p:spPr>
          <a:xfrm>
            <a:off x="371414" y="3698917"/>
            <a:ext cx="11304057" cy="2215262"/>
          </a:xfrm>
          <a:prstGeom prst="roundRect">
            <a:avLst>
              <a:gd name="adj" fmla="val 0"/>
            </a:avLst>
          </a:prstGeom>
          <a:solidFill>
            <a:schemeClr val="bg1"/>
          </a:solidFill>
          <a:ln>
            <a:noFill/>
          </a:ln>
          <a:effectLst>
            <a:outerShdw blurRad="190500" dist="50800" dir="5400000" algn="ctr" rotWithShape="0">
              <a:srgbClr val="190F52">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sp>
        <p:nvSpPr>
          <p:cNvPr id="5" name="Rectangle: Rounded Corners 6">
            <a:extLst>
              <a:ext uri="{FF2B5EF4-FFF2-40B4-BE49-F238E27FC236}">
                <a16:creationId xmlns:a16="http://schemas.microsoft.com/office/drawing/2014/main" id="{80F4645E-5298-7DDA-7670-6183A17DDC3D}"/>
              </a:ext>
            </a:extLst>
          </p:cNvPr>
          <p:cNvSpPr/>
          <p:nvPr/>
        </p:nvSpPr>
        <p:spPr>
          <a:xfrm>
            <a:off x="371413" y="1777024"/>
            <a:ext cx="11304057" cy="1411827"/>
          </a:xfrm>
          <a:prstGeom prst="roundRect">
            <a:avLst>
              <a:gd name="adj" fmla="val 0"/>
            </a:avLst>
          </a:prstGeom>
          <a:solidFill>
            <a:schemeClr val="bg1"/>
          </a:solidFill>
          <a:ln>
            <a:noFill/>
          </a:ln>
          <a:effectLst>
            <a:outerShdw blurRad="190500" dist="50800" dir="5400000" algn="ctr" rotWithShape="0">
              <a:srgbClr val="190F52">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Roboto" pitchFamily="2" charset="0"/>
              <a:cs typeface="Arial" panose="020B0604020202020204" pitchFamily="34" charset="0"/>
            </a:endParaRPr>
          </a:p>
        </p:txBody>
      </p:sp>
      <p:sp>
        <p:nvSpPr>
          <p:cNvPr id="2" name="Title 1">
            <a:extLst>
              <a:ext uri="{FF2B5EF4-FFF2-40B4-BE49-F238E27FC236}">
                <a16:creationId xmlns:a16="http://schemas.microsoft.com/office/drawing/2014/main" id="{AB2463D8-BDD2-2679-DF2E-91799F9E9FB4}"/>
              </a:ext>
            </a:extLst>
          </p:cNvPr>
          <p:cNvSpPr>
            <a:spLocks noGrp="1"/>
          </p:cNvSpPr>
          <p:nvPr>
            <p:ph type="title"/>
          </p:nvPr>
        </p:nvSpPr>
        <p:spPr/>
        <p:txBody>
          <a:bodyPr/>
          <a:lstStyle/>
          <a:p>
            <a:r>
              <a:rPr lang="en-US"/>
              <a:t>LPCN 2101</a:t>
            </a:r>
          </a:p>
        </p:txBody>
      </p:sp>
      <p:sp>
        <p:nvSpPr>
          <p:cNvPr id="11" name="Text Placeholder 10">
            <a:extLst>
              <a:ext uri="{FF2B5EF4-FFF2-40B4-BE49-F238E27FC236}">
                <a16:creationId xmlns:a16="http://schemas.microsoft.com/office/drawing/2014/main" id="{73560CD9-E98F-7C1B-764F-EA877245E344}"/>
              </a:ext>
            </a:extLst>
          </p:cNvPr>
          <p:cNvSpPr>
            <a:spLocks noGrp="1"/>
          </p:cNvSpPr>
          <p:nvPr>
            <p:ph type="body" sz="quarter" idx="13"/>
          </p:nvPr>
        </p:nvSpPr>
        <p:spPr/>
        <p:txBody>
          <a:bodyPr/>
          <a:lstStyle/>
          <a:p>
            <a:r>
              <a:rPr lang="en-US"/>
              <a:t>Novel Potential Alternative for WWE</a:t>
            </a:r>
          </a:p>
          <a:p>
            <a:endParaRPr lang="en-US"/>
          </a:p>
          <a:p>
            <a:r>
              <a:rPr lang="en-US"/>
              <a:t>Endogenous Neuroactive Steroid Alternative for WWE</a:t>
            </a:r>
          </a:p>
        </p:txBody>
      </p:sp>
      <p:sp>
        <p:nvSpPr>
          <p:cNvPr id="22" name="TextBox 21">
            <a:extLst>
              <a:ext uri="{FF2B5EF4-FFF2-40B4-BE49-F238E27FC236}">
                <a16:creationId xmlns:a16="http://schemas.microsoft.com/office/drawing/2014/main" id="{93690CC7-773F-89A0-E58E-C0E1747CA4C9}"/>
              </a:ext>
            </a:extLst>
          </p:cNvPr>
          <p:cNvSpPr txBox="1"/>
          <p:nvPr/>
        </p:nvSpPr>
        <p:spPr>
          <a:xfrm>
            <a:off x="467494" y="2200874"/>
            <a:ext cx="5555946" cy="69871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Positive Allosteric Modulator (PAM) of the GABA</a:t>
            </a:r>
            <a:r>
              <a:rPr kumimoji="0" lang="en-US" sz="1400" b="0" i="0" u="none" strike="noStrike" kern="1200" cap="none" spc="0" normalizeH="0" baseline="-2500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receptor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Oral dosage form comprising a neuroactive steroid</a:t>
            </a:r>
          </a:p>
        </p:txBody>
      </p:sp>
      <p:sp>
        <p:nvSpPr>
          <p:cNvPr id="23" name="TextBox 22">
            <a:extLst>
              <a:ext uri="{FF2B5EF4-FFF2-40B4-BE49-F238E27FC236}">
                <a16:creationId xmlns:a16="http://schemas.microsoft.com/office/drawing/2014/main" id="{F5811591-FE70-6AAA-D76D-3CEE8475E784}"/>
              </a:ext>
            </a:extLst>
          </p:cNvPr>
          <p:cNvSpPr txBox="1"/>
          <p:nvPr/>
        </p:nvSpPr>
        <p:spPr>
          <a:xfrm>
            <a:off x="516529" y="4272971"/>
            <a:ext cx="9888461" cy="134504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Novel MOA specifically addressing WWE unmet needs</a:t>
            </a:r>
            <a:endPar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Active is endogenous to women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Potential to address psychiatric comorbidities (depression, anxiety, sleep disorders)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Potential for favorable drug-drug interactions </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6" name="Round Same Side Corner Rectangle 5">
            <a:extLst>
              <a:ext uri="{FF2B5EF4-FFF2-40B4-BE49-F238E27FC236}">
                <a16:creationId xmlns:a16="http://schemas.microsoft.com/office/drawing/2014/main" id="{FF780ECE-D420-E5BD-8914-E7AB4F27D252}"/>
              </a:ext>
            </a:extLst>
          </p:cNvPr>
          <p:cNvSpPr/>
          <p:nvPr/>
        </p:nvSpPr>
        <p:spPr>
          <a:xfrm>
            <a:off x="371412" y="1623623"/>
            <a:ext cx="11304057" cy="511620"/>
          </a:xfrm>
          <a:prstGeom prst="round2Same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BA97">
                  <a:lumMod val="75000"/>
                </a:srgb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CE9C9B57-BDE9-9FBD-9881-49F713C9E7A0}"/>
              </a:ext>
            </a:extLst>
          </p:cNvPr>
          <p:cNvSpPr txBox="1"/>
          <p:nvPr/>
        </p:nvSpPr>
        <p:spPr>
          <a:xfrm>
            <a:off x="516530" y="1584516"/>
            <a:ext cx="3954780" cy="46487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Candidate Attribute</a:t>
            </a:r>
          </a:p>
        </p:txBody>
      </p:sp>
      <p:sp>
        <p:nvSpPr>
          <p:cNvPr id="8" name="Round Same Side Corner Rectangle 7">
            <a:extLst>
              <a:ext uri="{FF2B5EF4-FFF2-40B4-BE49-F238E27FC236}">
                <a16:creationId xmlns:a16="http://schemas.microsoft.com/office/drawing/2014/main" id="{2ABC285D-D7F6-9F08-0C1B-3BC24D5BAB1A}"/>
              </a:ext>
            </a:extLst>
          </p:cNvPr>
          <p:cNvSpPr/>
          <p:nvPr/>
        </p:nvSpPr>
        <p:spPr>
          <a:xfrm>
            <a:off x="371412" y="3651966"/>
            <a:ext cx="11304057" cy="511620"/>
          </a:xfrm>
          <a:prstGeom prst="round2SameRect">
            <a:avLst/>
          </a:prstGeom>
          <a:solidFill>
            <a:schemeClr val="accent4"/>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BA97">
                  <a:lumMod val="75000"/>
                </a:srgb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4DF88DE3-4169-5AFB-3C02-FDD072BC7AC8}"/>
              </a:ext>
            </a:extLst>
          </p:cNvPr>
          <p:cNvSpPr txBox="1"/>
          <p:nvPr/>
        </p:nvSpPr>
        <p:spPr>
          <a:xfrm>
            <a:off x="516530" y="3622199"/>
            <a:ext cx="3954780" cy="45435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Candidate Differentiation </a:t>
            </a:r>
          </a:p>
        </p:txBody>
      </p:sp>
      <p:pic>
        <p:nvPicPr>
          <p:cNvPr id="24" name="그림 64">
            <a:extLst>
              <a:ext uri="{FF2B5EF4-FFF2-40B4-BE49-F238E27FC236}">
                <a16:creationId xmlns:a16="http://schemas.microsoft.com/office/drawing/2014/main" id="{E5DD3F16-F5FC-8871-7608-DE4220A848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6200000" flipH="1">
            <a:off x="2973048" y="1447384"/>
            <a:ext cx="167880" cy="5526305"/>
          </a:xfrm>
          <a:prstGeom prst="rect">
            <a:avLst/>
          </a:prstGeom>
        </p:spPr>
      </p:pic>
      <p:pic>
        <p:nvPicPr>
          <p:cNvPr id="25" name="그림 64">
            <a:extLst>
              <a:ext uri="{FF2B5EF4-FFF2-40B4-BE49-F238E27FC236}">
                <a16:creationId xmlns:a16="http://schemas.microsoft.com/office/drawing/2014/main" id="{B255D820-1B0D-B7C7-D1D3-3DE0A058BD0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6200000" flipH="1">
            <a:off x="3050625" y="-573374"/>
            <a:ext cx="167880" cy="5526305"/>
          </a:xfrm>
          <a:prstGeom prst="rect">
            <a:avLst/>
          </a:prstGeom>
        </p:spPr>
      </p:pic>
    </p:spTree>
    <p:extLst>
      <p:ext uri="{BB962C8B-B14F-4D97-AF65-F5344CB8AC3E}">
        <p14:creationId xmlns:p14="http://schemas.microsoft.com/office/powerpoint/2010/main" val="241471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10;&#10;Description automatically generated">
            <a:extLst>
              <a:ext uri="{FF2B5EF4-FFF2-40B4-BE49-F238E27FC236}">
                <a16:creationId xmlns:a16="http://schemas.microsoft.com/office/drawing/2014/main" id="{595DF064-BA23-EC30-1904-47E2D97E9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83" y="0"/>
            <a:ext cx="11785942" cy="6917375"/>
          </a:xfrm>
          <a:prstGeom prst="rect">
            <a:avLst/>
          </a:prstGeom>
        </p:spPr>
      </p:pic>
      <p:sp>
        <p:nvSpPr>
          <p:cNvPr id="18" name="Title 1">
            <a:extLst>
              <a:ext uri="{FF2B5EF4-FFF2-40B4-BE49-F238E27FC236}">
                <a16:creationId xmlns:a16="http://schemas.microsoft.com/office/drawing/2014/main" id="{AC2BB64C-FEE5-9A4F-A5F4-93C0184731E7}"/>
              </a:ext>
            </a:extLst>
          </p:cNvPr>
          <p:cNvSpPr txBox="1">
            <a:spLocks/>
          </p:cNvSpPr>
          <p:nvPr/>
        </p:nvSpPr>
        <p:spPr>
          <a:xfrm>
            <a:off x="323850" y="2886076"/>
            <a:ext cx="5924549" cy="1736094"/>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1CADE4"/>
                </a:solidFill>
                <a:effectLst/>
                <a:uLnTx/>
                <a:uFillTx/>
                <a:latin typeface="Helvetica Neue" panose="02000503000000020004" pitchFamily="2" charset="0"/>
              </a:rPr>
              <a:t>Exploratory Candidate</a:t>
            </a:r>
            <a:endParaRPr kumimoji="0" lang="en-US" sz="2400" b="0" i="0" u="none" strike="noStrike" kern="1200" cap="none" spc="0" normalizeH="0" baseline="0" noProof="0">
              <a:ln>
                <a:noFill/>
              </a:ln>
              <a:solidFill>
                <a:srgbClr val="2683C6"/>
              </a:solidFill>
              <a:effectLst/>
              <a:uLnTx/>
              <a:uFillTx/>
              <a:latin typeface="Helvetica Neue" panose="0200050300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CADE4"/>
              </a:solidFill>
              <a:effectLst/>
              <a:uLnTx/>
              <a:uFillTx/>
              <a:latin typeface="Helvetica Neue" panose="0200050300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CADE4"/>
                </a:solidFill>
                <a:effectLst/>
                <a:uLnTx/>
                <a:uFillTx/>
                <a:latin typeface="Helvetica Neue" panose="02000503000000020004" pitchFamily="2" charset="0"/>
              </a:rPr>
              <a:t> </a:t>
            </a:r>
          </a:p>
        </p:txBody>
      </p:sp>
      <p:sp>
        <p:nvSpPr>
          <p:cNvPr id="6" name="Title 1">
            <a:extLst>
              <a:ext uri="{FF2B5EF4-FFF2-40B4-BE49-F238E27FC236}">
                <a16:creationId xmlns:a16="http://schemas.microsoft.com/office/drawing/2014/main" id="{79EAA49C-264E-4DF2-994F-C2A10EC88715}"/>
              </a:ext>
            </a:extLst>
          </p:cNvPr>
          <p:cNvSpPr txBox="1">
            <a:spLocks/>
          </p:cNvSpPr>
          <p:nvPr/>
        </p:nvSpPr>
        <p:spPr>
          <a:xfrm>
            <a:off x="149427" y="5246980"/>
            <a:ext cx="4475121"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elvetica Neue" panose="02000503000000020004" pitchFamily="2" charset="0"/>
            </a:endParaRPr>
          </a:p>
        </p:txBody>
      </p:sp>
    </p:spTree>
    <p:extLst>
      <p:ext uri="{BB962C8B-B14F-4D97-AF65-F5344CB8AC3E}">
        <p14:creationId xmlns:p14="http://schemas.microsoft.com/office/powerpoint/2010/main" val="112935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1207-280B-6886-6182-0374AAF2AFE4}"/>
              </a:ext>
            </a:extLst>
          </p:cNvPr>
          <p:cNvSpPr>
            <a:spLocks noGrp="1"/>
          </p:cNvSpPr>
          <p:nvPr>
            <p:ph type="title"/>
          </p:nvPr>
        </p:nvSpPr>
        <p:spPr/>
        <p:txBody>
          <a:bodyPr/>
          <a:lstStyle/>
          <a:p>
            <a:r>
              <a:rPr lang="en-US"/>
              <a:t>Oral </a:t>
            </a:r>
            <a:r>
              <a:rPr lang="en-US" err="1"/>
              <a:t>Brexanolone</a:t>
            </a:r>
            <a:r>
              <a:rPr lang="en-US"/>
              <a:t> for Depression Disorders </a:t>
            </a:r>
          </a:p>
        </p:txBody>
      </p:sp>
      <p:sp>
        <p:nvSpPr>
          <p:cNvPr id="3" name="Content Placeholder 2">
            <a:extLst>
              <a:ext uri="{FF2B5EF4-FFF2-40B4-BE49-F238E27FC236}">
                <a16:creationId xmlns:a16="http://schemas.microsoft.com/office/drawing/2014/main" id="{22D46EDD-4475-1290-7306-BC048CFD724D}"/>
              </a:ext>
            </a:extLst>
          </p:cNvPr>
          <p:cNvSpPr>
            <a:spLocks noGrp="1"/>
          </p:cNvSpPr>
          <p:nvPr>
            <p:ph idx="1"/>
          </p:nvPr>
        </p:nvSpPr>
        <p:spPr>
          <a:xfrm>
            <a:off x="677780" y="1851068"/>
            <a:ext cx="10686720" cy="4113579"/>
          </a:xfrm>
        </p:spPr>
        <p:txBody>
          <a:bodyPr/>
          <a:lstStyle/>
          <a:p>
            <a:r>
              <a:rPr lang="en-US" sz="1800" b="1">
                <a:solidFill>
                  <a:srgbClr val="444444"/>
                </a:solidFill>
                <a:latin typeface="Helvetica Neue" panose="02000503000000020004"/>
              </a:rPr>
              <a:t>Major Depressive Disorder (MDD)</a:t>
            </a:r>
          </a:p>
          <a:p>
            <a:pPr lvl="1"/>
            <a:r>
              <a:rPr lang="en-US" sz="1600" b="0" i="0">
                <a:solidFill>
                  <a:srgbClr val="293340"/>
                </a:solidFill>
                <a:effectLst/>
                <a:latin typeface="Open Sans" panose="020B0606030504020204" pitchFamily="34" charset="0"/>
              </a:rPr>
              <a:t>21.0 million adults in U.S. (8.4% of all adults) had at least one major depressive episode</a:t>
            </a:r>
          </a:p>
          <a:p>
            <a:pPr lvl="1"/>
            <a:r>
              <a:rPr lang="en-US" sz="1600" b="0" i="0">
                <a:solidFill>
                  <a:srgbClr val="444444"/>
                </a:solidFill>
                <a:effectLst/>
                <a:latin typeface="Helvetica Neue" panose="02000503000000020004"/>
              </a:rPr>
              <a:t>Globally, an estimated 5% of adults suffer from depression</a:t>
            </a:r>
          </a:p>
          <a:p>
            <a:pPr lvl="1"/>
            <a:r>
              <a:rPr lang="en-US" sz="1600" b="0" i="0">
                <a:solidFill>
                  <a:srgbClr val="444444"/>
                </a:solidFill>
                <a:effectLst/>
                <a:latin typeface="Helvetica Neue" panose="02000503000000020004"/>
              </a:rPr>
              <a:t>A leading causes of disability worldwide </a:t>
            </a:r>
            <a:endParaRPr lang="en-US" sz="1600">
              <a:solidFill>
                <a:srgbClr val="293340"/>
              </a:solidFill>
              <a:latin typeface="Open Sans" panose="020B0606030504020204" pitchFamily="34" charset="0"/>
            </a:endParaRPr>
          </a:p>
          <a:p>
            <a:r>
              <a:rPr lang="en-US" sz="1800" b="1">
                <a:solidFill>
                  <a:srgbClr val="444444"/>
                </a:solidFill>
                <a:latin typeface="Helvetica Neue" panose="02000503000000020004"/>
              </a:rPr>
              <a:t>T</a:t>
            </a:r>
            <a:r>
              <a:rPr lang="en-US" sz="1800" b="1" i="0">
                <a:solidFill>
                  <a:srgbClr val="444444"/>
                </a:solidFill>
                <a:effectLst/>
                <a:latin typeface="Helvetica Neue" panose="02000503000000020004"/>
              </a:rPr>
              <a:t>reatment-resistant major depressive disorder (TRD)</a:t>
            </a:r>
          </a:p>
          <a:p>
            <a:pPr lvl="1"/>
            <a:r>
              <a:rPr lang="en-US" sz="1600">
                <a:solidFill>
                  <a:srgbClr val="444444"/>
                </a:solidFill>
                <a:latin typeface="Helvetica Neue" panose="02000503000000020004"/>
              </a:rPr>
              <a:t>1/3rd of patients with MDD do not experience adequate relief of depressive symptoms after treatment with multiple therapies and are considered to have TRD</a:t>
            </a:r>
          </a:p>
          <a:p>
            <a:pPr lvl="1"/>
            <a:r>
              <a:rPr lang="en-US" sz="1600">
                <a:solidFill>
                  <a:srgbClr val="444444"/>
                </a:solidFill>
                <a:latin typeface="Helvetica Neue" panose="02000503000000020004"/>
              </a:rPr>
              <a:t>7-fold higher suicide rate, lower remission rates, higher relapse rate, pronounced functional impairment, and substantially lower quality of life, compared to patients with MDD who respond to antidepressant treatment</a:t>
            </a:r>
          </a:p>
          <a:p>
            <a:pPr lvl="1"/>
            <a:r>
              <a:rPr lang="en-US" sz="1600">
                <a:solidFill>
                  <a:srgbClr val="444444"/>
                </a:solidFill>
                <a:latin typeface="Helvetica Neue" panose="02000503000000020004"/>
              </a:rPr>
              <a:t>Approximately 2.8 million in US </a:t>
            </a:r>
          </a:p>
          <a:p>
            <a:r>
              <a:rPr lang="en-US" sz="1800" b="1">
                <a:solidFill>
                  <a:srgbClr val="444444"/>
                </a:solidFill>
                <a:latin typeface="Helvetica Neue" panose="02000503000000020004"/>
              </a:rPr>
              <a:t>Generalized anxiety disorder (GAD) in MDD</a:t>
            </a:r>
          </a:p>
          <a:p>
            <a:pPr lvl="1"/>
            <a:r>
              <a:rPr lang="en-US" sz="1600">
                <a:solidFill>
                  <a:srgbClr val="444444"/>
                </a:solidFill>
                <a:latin typeface="Helvetica Neue" panose="02000503000000020004"/>
              </a:rPr>
              <a:t>GAD and MDD are commonly co-occurring disorders</a:t>
            </a:r>
            <a:endParaRPr lang="en-US">
              <a:solidFill>
                <a:srgbClr val="444444"/>
              </a:solidFill>
              <a:latin typeface="Helvetica Neue" panose="02000503000000020004"/>
            </a:endParaRPr>
          </a:p>
          <a:p>
            <a:pPr lvl="1"/>
            <a:endParaRPr lang="en-US">
              <a:solidFill>
                <a:srgbClr val="444444"/>
              </a:solidFill>
              <a:latin typeface="Helvetica Neue" panose="02000503000000020004"/>
            </a:endParaRPr>
          </a:p>
          <a:p>
            <a:pPr marL="300559" lvl="1" indent="0">
              <a:buNone/>
            </a:pPr>
            <a:endParaRPr lang="en-US" b="1" i="0">
              <a:solidFill>
                <a:srgbClr val="444444"/>
              </a:solidFill>
              <a:effectLst/>
              <a:latin typeface="Helvetica Neue" panose="02000503000000020004"/>
            </a:endParaRPr>
          </a:p>
          <a:p>
            <a:endParaRPr lang="en-US"/>
          </a:p>
        </p:txBody>
      </p:sp>
      <p:sp>
        <p:nvSpPr>
          <p:cNvPr id="4" name="Text Placeholder 3">
            <a:extLst>
              <a:ext uri="{FF2B5EF4-FFF2-40B4-BE49-F238E27FC236}">
                <a16:creationId xmlns:a16="http://schemas.microsoft.com/office/drawing/2014/main" id="{A9C0F4A7-8011-7EC2-E958-75FF043A46D7}"/>
              </a:ext>
            </a:extLst>
          </p:cNvPr>
          <p:cNvSpPr>
            <a:spLocks noGrp="1"/>
          </p:cNvSpPr>
          <p:nvPr>
            <p:ph type="body" sz="quarter" idx="10"/>
          </p:nvPr>
        </p:nvSpPr>
        <p:spPr/>
        <p:txBody>
          <a:bodyPr/>
          <a:lstStyle/>
          <a:p>
            <a:r>
              <a:rPr lang="en-US">
                <a:hlinkClick r:id="rId2"/>
              </a:rPr>
              <a:t>https://www.nimh.nih.gov/health/statistics/major-depression</a:t>
            </a:r>
            <a:endParaRPr lang="en-US"/>
          </a:p>
          <a:p>
            <a:r>
              <a:rPr lang="en-US" b="0" i="0" u="none" strike="noStrike">
                <a:solidFill>
                  <a:srgbClr val="499ED6"/>
                </a:solidFill>
                <a:effectLst/>
                <a:latin typeface="Helvetica Neue" panose="02000503000000020004"/>
                <a:hlinkClick r:id="rId3"/>
              </a:rPr>
              <a:t>https://www.who.int/news-room/fact-sheets/detail/depression</a:t>
            </a:r>
            <a:endParaRPr lang="en-US"/>
          </a:p>
        </p:txBody>
      </p:sp>
      <p:sp>
        <p:nvSpPr>
          <p:cNvPr id="5" name="Text Placeholder 4">
            <a:extLst>
              <a:ext uri="{FF2B5EF4-FFF2-40B4-BE49-F238E27FC236}">
                <a16:creationId xmlns:a16="http://schemas.microsoft.com/office/drawing/2014/main" id="{64BEA1ED-3192-B447-9A96-38B7A916B5C1}"/>
              </a:ext>
            </a:extLst>
          </p:cNvPr>
          <p:cNvSpPr>
            <a:spLocks noGrp="1"/>
          </p:cNvSpPr>
          <p:nvPr>
            <p:ph type="body" sz="quarter" idx="12"/>
          </p:nvPr>
        </p:nvSpPr>
        <p:spPr/>
        <p:txBody>
          <a:bodyPr/>
          <a:lstStyle/>
          <a:p>
            <a:r>
              <a:rPr lang="en-US">
                <a:latin typeface="Helvetica Neue" panose="02000503000000020004"/>
              </a:rPr>
              <a:t>A New Paradigm in Oral Treatment for Depression</a:t>
            </a:r>
            <a:endParaRPr lang="en-US"/>
          </a:p>
        </p:txBody>
      </p:sp>
      <p:sp>
        <p:nvSpPr>
          <p:cNvPr id="6" name="TextBox 5">
            <a:extLst>
              <a:ext uri="{FF2B5EF4-FFF2-40B4-BE49-F238E27FC236}">
                <a16:creationId xmlns:a16="http://schemas.microsoft.com/office/drawing/2014/main" id="{988603A1-C5DB-3BF4-5D00-678FF08DFB91}"/>
              </a:ext>
            </a:extLst>
          </p:cNvPr>
          <p:cNvSpPr txBox="1"/>
          <p:nvPr/>
        </p:nvSpPr>
        <p:spPr>
          <a:xfrm>
            <a:off x="827498" y="5572059"/>
            <a:ext cx="9497961" cy="369332"/>
          </a:xfrm>
          <a:prstGeom prst="rect">
            <a:avLst/>
          </a:prstGeom>
          <a:solidFill>
            <a:schemeClr val="accent4">
              <a:lumMod val="20000"/>
              <a:lumOff val="80000"/>
            </a:schemeClr>
          </a:solidFill>
        </p:spPr>
        <p:txBody>
          <a:bodyPr wrap="square" rtlCol="0">
            <a:spAutoFit/>
          </a:bodyPr>
          <a:lstStyle/>
          <a:p>
            <a:pPr defTabSz="914400">
              <a:buClr>
                <a:srgbClr val="186295"/>
              </a:buClr>
              <a:defRPr/>
            </a:pPr>
            <a:r>
              <a:rPr kumimoji="0" lang="en-US" sz="1800" b="0" i="0" u="none" strike="noStrike" kern="1200" cap="none" spc="0" normalizeH="0" baseline="0" noProof="0">
                <a:ln>
                  <a:noFill/>
                </a:ln>
                <a:solidFill>
                  <a:sysClr val="windowText" lastClr="000000"/>
                </a:solidFill>
                <a:effectLst/>
                <a:uLnTx/>
                <a:uFillTx/>
                <a:latin typeface="Helvetica Neue" panose="02000503000000020004"/>
                <a:ea typeface="Times New Roman" panose="02020603050405020304" pitchFamily="18" charset="0"/>
              </a:rPr>
              <a:t>Brexanolone is an approved neuroactive steroid for depression, a validated unique MOA</a:t>
            </a:r>
          </a:p>
        </p:txBody>
      </p:sp>
      <p:sp>
        <p:nvSpPr>
          <p:cNvPr id="7" name="TextBox 6">
            <a:extLst>
              <a:ext uri="{FF2B5EF4-FFF2-40B4-BE49-F238E27FC236}">
                <a16:creationId xmlns:a16="http://schemas.microsoft.com/office/drawing/2014/main" id="{3226C003-25AE-6E7B-C2B4-61D128316587}"/>
              </a:ext>
            </a:extLst>
          </p:cNvPr>
          <p:cNvSpPr txBox="1"/>
          <p:nvPr/>
        </p:nvSpPr>
        <p:spPr>
          <a:xfrm>
            <a:off x="827499" y="1387136"/>
            <a:ext cx="9497961" cy="369332"/>
          </a:xfrm>
          <a:prstGeom prst="rect">
            <a:avLst/>
          </a:prstGeom>
          <a:solidFill>
            <a:schemeClr val="accent4">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
                <a:srgbClr val="186295"/>
              </a:buClr>
              <a:buSzTx/>
              <a:tabLst/>
              <a:defRPr/>
            </a:pPr>
            <a:r>
              <a:rPr kumimoji="0" lang="en-US" sz="1800" b="0" i="0" u="none" strike="noStrike" kern="1200" cap="none" spc="0" normalizeH="0" baseline="0" noProof="0">
                <a:ln>
                  <a:noFill/>
                </a:ln>
                <a:solidFill>
                  <a:sysClr val="windowText" lastClr="000000"/>
                </a:solidFill>
                <a:effectLst/>
                <a:uLnTx/>
                <a:uFillTx/>
                <a:latin typeface="Helvetica Neue" panose="02000503000000020004"/>
              </a:rPr>
              <a:t>Target attributes: Fast onset, robust efficacy, and durable response</a:t>
            </a:r>
          </a:p>
        </p:txBody>
      </p:sp>
    </p:spTree>
    <p:extLst>
      <p:ext uri="{BB962C8B-B14F-4D97-AF65-F5344CB8AC3E}">
        <p14:creationId xmlns:p14="http://schemas.microsoft.com/office/powerpoint/2010/main" val="41918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85FB710-FE45-714B-1B0F-DDB6EDD85245}"/>
              </a:ext>
            </a:extLst>
          </p:cNvPr>
          <p:cNvSpPr/>
          <p:nvPr/>
        </p:nvSpPr>
        <p:spPr>
          <a:xfrm rot="16200000">
            <a:off x="3519842" y="-1545531"/>
            <a:ext cx="45719" cy="6071634"/>
          </a:xfrm>
          <a:prstGeom prst="roundRect">
            <a:avLst>
              <a:gd name="adj" fmla="val 50000"/>
            </a:avLst>
          </a:pr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 name="Title 1">
            <a:extLst>
              <a:ext uri="{FF2B5EF4-FFF2-40B4-BE49-F238E27FC236}">
                <a16:creationId xmlns:a16="http://schemas.microsoft.com/office/drawing/2014/main" id="{FBBD0BAE-8B73-5E0A-E291-D49EBD457642}"/>
              </a:ext>
            </a:extLst>
          </p:cNvPr>
          <p:cNvSpPr>
            <a:spLocks noGrp="1"/>
          </p:cNvSpPr>
          <p:nvPr>
            <p:ph type="title"/>
          </p:nvPr>
        </p:nvSpPr>
        <p:spPr/>
        <p:txBody>
          <a:bodyPr/>
          <a:lstStyle/>
          <a:p>
            <a:r>
              <a:rPr lang="en-US"/>
              <a:t>Investment Highlights</a:t>
            </a:r>
          </a:p>
        </p:txBody>
      </p:sp>
      <p:sp>
        <p:nvSpPr>
          <p:cNvPr id="13" name="TextBox 12">
            <a:extLst>
              <a:ext uri="{FF2B5EF4-FFF2-40B4-BE49-F238E27FC236}">
                <a16:creationId xmlns:a16="http://schemas.microsoft.com/office/drawing/2014/main" id="{8CACD3FB-66C2-A765-E266-14B938F5F922}"/>
              </a:ext>
            </a:extLst>
          </p:cNvPr>
          <p:cNvSpPr txBox="1"/>
          <p:nvPr/>
        </p:nvSpPr>
        <p:spPr>
          <a:xfrm>
            <a:off x="406398" y="1090996"/>
            <a:ext cx="5219273" cy="338554"/>
          </a:xfrm>
          <a:prstGeom prst="rect">
            <a:avLst/>
          </a:prstGeom>
          <a:noFill/>
        </p:spPr>
        <p:txBody>
          <a:bodyPr wrap="square">
            <a:spAutoFit/>
          </a:bodyPr>
          <a:lstStyle/>
          <a:p>
            <a:pPr lvl="0"/>
            <a:r>
              <a:rPr lang="en-US" sz="1600" b="1">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Validated Proprietary </a:t>
            </a:r>
            <a:r>
              <a:rPr lang="en-US" sz="1600" b="1" err="1">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Lip’ral</a:t>
            </a:r>
            <a:r>
              <a:rPr lang="en-US" sz="1600" b="1">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 Technology Platform  </a:t>
            </a:r>
          </a:p>
        </p:txBody>
      </p:sp>
      <p:sp>
        <p:nvSpPr>
          <p:cNvPr id="15" name="TextBox 14">
            <a:extLst>
              <a:ext uri="{FF2B5EF4-FFF2-40B4-BE49-F238E27FC236}">
                <a16:creationId xmlns:a16="http://schemas.microsoft.com/office/drawing/2014/main" id="{D919577F-67BD-BA27-D14F-846FD09E71B9}"/>
              </a:ext>
            </a:extLst>
          </p:cNvPr>
          <p:cNvSpPr txBox="1"/>
          <p:nvPr/>
        </p:nvSpPr>
        <p:spPr>
          <a:xfrm>
            <a:off x="406398" y="1518330"/>
            <a:ext cx="6318002" cy="342273"/>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Enabling Effective Oral Delivery 	</a:t>
            </a:r>
          </a:p>
        </p:txBody>
      </p:sp>
      <p:sp>
        <p:nvSpPr>
          <p:cNvPr id="16" name="TextBox 15">
            <a:extLst>
              <a:ext uri="{FF2B5EF4-FFF2-40B4-BE49-F238E27FC236}">
                <a16:creationId xmlns:a16="http://schemas.microsoft.com/office/drawing/2014/main" id="{AD86FEBB-5BE2-BDB4-4C13-97DD198B4BB6}"/>
              </a:ext>
            </a:extLst>
          </p:cNvPr>
          <p:cNvSpPr txBox="1"/>
          <p:nvPr/>
        </p:nvSpPr>
        <p:spPr>
          <a:xfrm>
            <a:off x="406398" y="2247471"/>
            <a:ext cx="6140668" cy="338554"/>
          </a:xfrm>
          <a:prstGeom prst="rect">
            <a:avLst/>
          </a:prstGeom>
          <a:noFill/>
        </p:spPr>
        <p:txBody>
          <a:bodyPr wrap="square">
            <a:spAutoFit/>
          </a:bodyPr>
          <a:lstStyle/>
          <a:p>
            <a:pPr lvl="0"/>
            <a:r>
              <a:rPr lang="en-US" sz="1600"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Curated Clinical Development Focus</a:t>
            </a:r>
          </a:p>
        </p:txBody>
      </p:sp>
      <p:sp>
        <p:nvSpPr>
          <p:cNvPr id="17" name="TextBox 16">
            <a:extLst>
              <a:ext uri="{FF2B5EF4-FFF2-40B4-BE49-F238E27FC236}">
                <a16:creationId xmlns:a16="http://schemas.microsoft.com/office/drawing/2014/main" id="{8254FF2C-35E2-55F0-D5DE-047DF3653E1A}"/>
              </a:ext>
            </a:extLst>
          </p:cNvPr>
          <p:cNvSpPr txBox="1"/>
          <p:nvPr/>
        </p:nvSpPr>
        <p:spPr>
          <a:xfrm>
            <a:off x="406398" y="2741151"/>
            <a:ext cx="6626182" cy="1404102"/>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1154: Fast Acting Oral Antidepressant</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1148: Unique MOA for Management of Cirrhosis</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2101: Novel MOA for Treating Women with Active Epilepsy</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Exploratory Preclinical CNS Candidates</a:t>
            </a:r>
          </a:p>
        </p:txBody>
      </p:sp>
      <p:sp>
        <p:nvSpPr>
          <p:cNvPr id="18" name="TextBox 17">
            <a:extLst>
              <a:ext uri="{FF2B5EF4-FFF2-40B4-BE49-F238E27FC236}">
                <a16:creationId xmlns:a16="http://schemas.microsoft.com/office/drawing/2014/main" id="{6685608A-631B-BACE-4E5A-D3017B472167}"/>
              </a:ext>
            </a:extLst>
          </p:cNvPr>
          <p:cNvSpPr txBox="1"/>
          <p:nvPr/>
        </p:nvSpPr>
        <p:spPr>
          <a:xfrm>
            <a:off x="406398" y="4587604"/>
            <a:ext cx="5789930" cy="340286"/>
          </a:xfrm>
          <a:prstGeom prst="rect">
            <a:avLst/>
          </a:prstGeom>
          <a:noFill/>
        </p:spPr>
        <p:txBody>
          <a:bodyPr wrap="square">
            <a:spAutoFit/>
          </a:bodyPr>
          <a:lstStyle/>
          <a:p>
            <a:pPr lvl="0">
              <a:lnSpc>
                <a:spcPct val="110000"/>
              </a:lnSpc>
            </a:pPr>
            <a:r>
              <a:rPr lang="en-US" sz="16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Value Through Partnering of Non-Core Assets </a:t>
            </a:r>
          </a:p>
        </p:txBody>
      </p:sp>
      <p:sp>
        <p:nvSpPr>
          <p:cNvPr id="19" name="TextBox 18">
            <a:extLst>
              <a:ext uri="{FF2B5EF4-FFF2-40B4-BE49-F238E27FC236}">
                <a16:creationId xmlns:a16="http://schemas.microsoft.com/office/drawing/2014/main" id="{B90B4A99-8186-9EFE-B761-BE4DF9172BC2}"/>
              </a:ext>
            </a:extLst>
          </p:cNvPr>
          <p:cNvSpPr txBox="1"/>
          <p:nvPr/>
        </p:nvSpPr>
        <p:spPr>
          <a:xfrm>
            <a:off x="406398" y="5078357"/>
            <a:ext cx="6318002" cy="1051763"/>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Testosterone Replacement Therapy: TLANDO® (Ex-US) and LPCN 1111</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Prevention of Preterm Birth: LPCN 1107</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Chronic Liver Disease: LPCN 1144, LPCN 1148 </a:t>
            </a:r>
          </a:p>
        </p:txBody>
      </p:sp>
      <p:sp>
        <p:nvSpPr>
          <p:cNvPr id="65" name="Rounded Rectangle 64">
            <a:extLst>
              <a:ext uri="{FF2B5EF4-FFF2-40B4-BE49-F238E27FC236}">
                <a16:creationId xmlns:a16="http://schemas.microsoft.com/office/drawing/2014/main" id="{3637B6D7-B763-9A27-3940-2C88DE7FDA83}"/>
              </a:ext>
            </a:extLst>
          </p:cNvPr>
          <p:cNvSpPr/>
          <p:nvPr/>
        </p:nvSpPr>
        <p:spPr>
          <a:xfrm rot="16200000">
            <a:off x="3519842" y="-387582"/>
            <a:ext cx="45719" cy="6071634"/>
          </a:xfrm>
          <a:prstGeom prst="roundRect">
            <a:avLst>
              <a:gd name="adj" fmla="val 50000"/>
            </a:avLst>
          </a:pr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6" name="Rounded Rectangle 65">
            <a:extLst>
              <a:ext uri="{FF2B5EF4-FFF2-40B4-BE49-F238E27FC236}">
                <a16:creationId xmlns:a16="http://schemas.microsoft.com/office/drawing/2014/main" id="{696BC166-C60A-EBC6-4B8F-E8BF7C06CEAF}"/>
              </a:ext>
            </a:extLst>
          </p:cNvPr>
          <p:cNvSpPr/>
          <p:nvPr/>
        </p:nvSpPr>
        <p:spPr>
          <a:xfrm rot="16200000">
            <a:off x="3519841" y="1997475"/>
            <a:ext cx="45719" cy="6071634"/>
          </a:xfrm>
          <a:prstGeom prst="roundRect">
            <a:avLst>
              <a:gd name="adj" fmla="val 50000"/>
            </a:avLst>
          </a:pr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0" name="TextBox 69">
            <a:extLst>
              <a:ext uri="{FF2B5EF4-FFF2-40B4-BE49-F238E27FC236}">
                <a16:creationId xmlns:a16="http://schemas.microsoft.com/office/drawing/2014/main" id="{9961C3E0-4EC8-C7AE-F1D3-E9E259955039}"/>
              </a:ext>
            </a:extLst>
          </p:cNvPr>
          <p:cNvSpPr txBox="1"/>
          <p:nvPr/>
        </p:nvSpPr>
        <p:spPr>
          <a:xfrm>
            <a:off x="8675907" y="4675988"/>
            <a:ext cx="3246893" cy="1105752"/>
          </a:xfrm>
          <a:prstGeom prst="rect">
            <a:avLst/>
          </a:prstGeom>
          <a:noFill/>
        </p:spPr>
        <p:txBody>
          <a:bodyPr wrap="square">
            <a:spAutoFit/>
          </a:bodyPr>
          <a:lstStyle/>
          <a:p>
            <a:pPr marL="0" marR="0" lvl="0" indent="0" algn="ctr" defTabSz="609585" rtl="0" eaLnBrk="1" fontAlgn="auto" latinLnBrk="0" hangingPunct="1">
              <a:lnSpc>
                <a:spcPct val="120000"/>
              </a:lnSpc>
              <a:spcBef>
                <a:spcPts val="600"/>
              </a:spcBef>
              <a:spcAft>
                <a:spcPts val="0"/>
              </a:spcAft>
              <a:buClrTx/>
              <a:buSzTx/>
              <a:buFontTx/>
              <a:buNone/>
              <a:tabLst/>
              <a:defRPr/>
            </a:pPr>
            <a:r>
              <a:rPr lang="en-US" b="1">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Q4</a:t>
            </a:r>
            <a:r>
              <a:rPr kumimoji="0" lang="en-US" sz="2400" b="1"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2023</a:t>
            </a:r>
          </a:p>
          <a:p>
            <a:pPr marL="0" marR="0" lvl="0" indent="0" algn="ctr" defTabSz="609585" rtl="0" eaLnBrk="1" fontAlgn="auto" latinLnBrk="0" hangingPunct="1">
              <a:lnSpc>
                <a:spcPct val="12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1154: Confirmatory Pivotal PK Potential for First </a:t>
            </a:r>
            <a:r>
              <a:rPr lang="en-US" sz="1400">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Subject</a:t>
            </a: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Dosed</a:t>
            </a:r>
            <a:endParaRPr lang="en-US" sz="1400">
              <a:solidFill>
                <a:schemeClr val="tx1">
                  <a:lumMod val="75000"/>
                  <a:lumOff val="25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1" name="Rectangle 70">
            <a:extLst>
              <a:ext uri="{FF2B5EF4-FFF2-40B4-BE49-F238E27FC236}">
                <a16:creationId xmlns:a16="http://schemas.microsoft.com/office/drawing/2014/main" id="{5349B448-02A4-35D7-D3F7-BBC8BCA0ABED}"/>
              </a:ext>
            </a:extLst>
          </p:cNvPr>
          <p:cNvSpPr/>
          <p:nvPr/>
        </p:nvSpPr>
        <p:spPr>
          <a:xfrm>
            <a:off x="8161020" y="-16554"/>
            <a:ext cx="4030980" cy="1570775"/>
          </a:xfrm>
          <a:prstGeom prst="rect">
            <a:avLst/>
          </a:prstGeom>
          <a:solidFill>
            <a:schemeClr val="bg2">
              <a:lumMod val="5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sp>
        <p:nvSpPr>
          <p:cNvPr id="72" name="TextBox 71">
            <a:extLst>
              <a:ext uri="{FF2B5EF4-FFF2-40B4-BE49-F238E27FC236}">
                <a16:creationId xmlns:a16="http://schemas.microsoft.com/office/drawing/2014/main" id="{8CCD3453-B179-0FD9-02F6-7FEE5C4BD69F}"/>
              </a:ext>
            </a:extLst>
          </p:cNvPr>
          <p:cNvSpPr txBox="1"/>
          <p:nvPr/>
        </p:nvSpPr>
        <p:spPr>
          <a:xfrm>
            <a:off x="8161020" y="363992"/>
            <a:ext cx="4030980" cy="754053"/>
          </a:xfrm>
          <a:prstGeom prst="rect">
            <a:avLst/>
          </a:prstGeom>
          <a:noFill/>
        </p:spPr>
        <p:txBody>
          <a:bodyPr wrap="square">
            <a:spAutoFit/>
          </a:bodyPr>
          <a:lstStyle/>
          <a:p>
            <a:pPr marL="0" lvl="0" indent="0" algn="ctr" defTabSz="1778000">
              <a:lnSpc>
                <a:spcPct val="90000"/>
              </a:lnSpc>
              <a:spcBef>
                <a:spcPct val="0"/>
              </a:spcBef>
              <a:spcAft>
                <a:spcPct val="35000"/>
              </a:spcAft>
              <a:buNone/>
            </a:pPr>
            <a:r>
              <a:rPr lang="en-US" sz="20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Near-Term </a:t>
            </a:r>
          </a:p>
          <a:p>
            <a:pPr marL="0" lvl="0" indent="0" algn="ctr" defTabSz="1778000">
              <a:lnSpc>
                <a:spcPct val="90000"/>
              </a:lnSpc>
              <a:spcBef>
                <a:spcPct val="0"/>
              </a:spcBef>
              <a:spcAft>
                <a:spcPct val="35000"/>
              </a:spcAft>
              <a:buNone/>
            </a:pPr>
            <a:r>
              <a:rPr lang="en-US" sz="20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Value Events</a:t>
            </a:r>
          </a:p>
        </p:txBody>
      </p:sp>
      <p:sp>
        <p:nvSpPr>
          <p:cNvPr id="73" name="TextBox 72">
            <a:extLst>
              <a:ext uri="{FF2B5EF4-FFF2-40B4-BE49-F238E27FC236}">
                <a16:creationId xmlns:a16="http://schemas.microsoft.com/office/drawing/2014/main" id="{21A0E4B3-ADEF-C7C4-41B6-EA3D861F362A}"/>
              </a:ext>
            </a:extLst>
          </p:cNvPr>
          <p:cNvSpPr txBox="1"/>
          <p:nvPr/>
        </p:nvSpPr>
        <p:spPr>
          <a:xfrm>
            <a:off x="8410305" y="1817680"/>
            <a:ext cx="3599884" cy="1105752"/>
          </a:xfrm>
          <a:prstGeom prst="rect">
            <a:avLst/>
          </a:prstGeom>
          <a:noFill/>
        </p:spPr>
        <p:txBody>
          <a:bodyPr wrap="square">
            <a:spAutoFit/>
          </a:bodyPr>
          <a:lstStyle/>
          <a:p>
            <a:pPr lvl="0" algn="ctr">
              <a:lnSpc>
                <a:spcPct val="120000"/>
              </a:lnSpc>
              <a:spcBef>
                <a:spcPts val="600"/>
              </a:spcBef>
            </a:pPr>
            <a:r>
              <a:rPr lang="en-US"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Mid 2023</a:t>
            </a:r>
          </a:p>
          <a:p>
            <a:pPr lvl="0" algn="ctr">
              <a:lnSpc>
                <a:spcPct val="120000"/>
              </a:lnSpc>
              <a:spcBef>
                <a:spcPts val="600"/>
              </a:spcBef>
            </a:pPr>
            <a:r>
              <a:rPr lang="en-US" sz="14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LPCN 1148: Phase 2 POC Cirrhosis Study Topline Results</a:t>
            </a:r>
          </a:p>
        </p:txBody>
      </p:sp>
      <p:sp>
        <p:nvSpPr>
          <p:cNvPr id="4" name="Triangle 3">
            <a:extLst>
              <a:ext uri="{FF2B5EF4-FFF2-40B4-BE49-F238E27FC236}">
                <a16:creationId xmlns:a16="http://schemas.microsoft.com/office/drawing/2014/main" id="{8FA45AD5-F662-5848-058D-A271320A0ED8}"/>
              </a:ext>
            </a:extLst>
          </p:cNvPr>
          <p:cNvSpPr/>
          <p:nvPr/>
        </p:nvSpPr>
        <p:spPr>
          <a:xfrm rot="10800000">
            <a:off x="10030809" y="2951114"/>
            <a:ext cx="268543" cy="231502"/>
          </a:xfrm>
          <a:prstGeom prst="triangle">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pic>
        <p:nvPicPr>
          <p:cNvPr id="5" name="그림 64">
            <a:extLst>
              <a:ext uri="{FF2B5EF4-FFF2-40B4-BE49-F238E27FC236}">
                <a16:creationId xmlns:a16="http://schemas.microsoft.com/office/drawing/2014/main" id="{6C60369F-2582-1DA2-5399-587EFFD0C3B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0800000" flipH="1">
            <a:off x="8147836" y="1090996"/>
            <a:ext cx="167880" cy="5526305"/>
          </a:xfrm>
          <a:prstGeom prst="rect">
            <a:avLst/>
          </a:prstGeom>
        </p:spPr>
      </p:pic>
      <p:sp>
        <p:nvSpPr>
          <p:cNvPr id="3" name="TextBox 2">
            <a:extLst>
              <a:ext uri="{FF2B5EF4-FFF2-40B4-BE49-F238E27FC236}">
                <a16:creationId xmlns:a16="http://schemas.microsoft.com/office/drawing/2014/main" id="{FC301B12-179E-5CF8-0C55-F3C7F0584149}"/>
              </a:ext>
            </a:extLst>
          </p:cNvPr>
          <p:cNvSpPr txBox="1"/>
          <p:nvPr/>
        </p:nvSpPr>
        <p:spPr>
          <a:xfrm>
            <a:off x="8586800" y="3222890"/>
            <a:ext cx="3246893" cy="1105752"/>
          </a:xfrm>
          <a:prstGeom prst="rect">
            <a:avLst/>
          </a:prstGeom>
          <a:noFill/>
        </p:spPr>
        <p:txBody>
          <a:bodyPr wrap="square">
            <a:spAutoFit/>
          </a:bodyPr>
          <a:lstStyle/>
          <a:p>
            <a:pPr marL="0" marR="0" lvl="0" indent="0" algn="ctr" defTabSz="609585" rtl="0" eaLnBrk="1" fontAlgn="auto" latinLnBrk="0" hangingPunct="1">
              <a:lnSpc>
                <a:spcPct val="120000"/>
              </a:lnSpc>
              <a:spcBef>
                <a:spcPts val="600"/>
              </a:spcBef>
              <a:spcAft>
                <a:spcPts val="0"/>
              </a:spcAft>
              <a:buClrTx/>
              <a:buSzTx/>
              <a:buFontTx/>
              <a:buNone/>
              <a:tabLst/>
              <a:defRPr/>
            </a:pPr>
            <a:r>
              <a:rPr lang="en-US" b="1">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Q3</a:t>
            </a:r>
            <a:r>
              <a:rPr kumimoji="0" lang="en-US" sz="2400" b="1"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2023</a:t>
            </a:r>
          </a:p>
          <a:p>
            <a:pPr marL="0" marR="0" lvl="0" indent="0" algn="ctr" defTabSz="609585" rtl="0" eaLnBrk="1" fontAlgn="auto" latinLnBrk="0" hangingPunct="1">
              <a:lnSpc>
                <a:spcPct val="12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1154: FDA meeting to discuss Pivotal Study Design</a:t>
            </a:r>
            <a:endParaRPr lang="en-US" sz="1400">
              <a:solidFill>
                <a:schemeClr val="tx1">
                  <a:lumMod val="75000"/>
                  <a:lumOff val="25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riangle 3">
            <a:extLst>
              <a:ext uri="{FF2B5EF4-FFF2-40B4-BE49-F238E27FC236}">
                <a16:creationId xmlns:a16="http://schemas.microsoft.com/office/drawing/2014/main" id="{9E357ADE-0602-795A-155C-6F8B15C2D5E5}"/>
              </a:ext>
            </a:extLst>
          </p:cNvPr>
          <p:cNvSpPr/>
          <p:nvPr/>
        </p:nvSpPr>
        <p:spPr>
          <a:xfrm rot="10800000">
            <a:off x="10030809" y="4333740"/>
            <a:ext cx="268543" cy="231502"/>
          </a:xfrm>
          <a:prstGeom prst="triangle">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spTree>
    <p:extLst>
      <p:ext uri="{BB962C8B-B14F-4D97-AF65-F5344CB8AC3E}">
        <p14:creationId xmlns:p14="http://schemas.microsoft.com/office/powerpoint/2010/main" val="260677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A85FB710-FE45-714B-1B0F-DDB6EDD85245}"/>
              </a:ext>
            </a:extLst>
          </p:cNvPr>
          <p:cNvSpPr/>
          <p:nvPr/>
        </p:nvSpPr>
        <p:spPr>
          <a:xfrm rot="16200000">
            <a:off x="3519842" y="-1545531"/>
            <a:ext cx="45719" cy="6071634"/>
          </a:xfrm>
          <a:prstGeom prst="roundRect">
            <a:avLst>
              <a:gd name="adj" fmla="val 50000"/>
            </a:avLst>
          </a:pr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2" name="Title 1">
            <a:extLst>
              <a:ext uri="{FF2B5EF4-FFF2-40B4-BE49-F238E27FC236}">
                <a16:creationId xmlns:a16="http://schemas.microsoft.com/office/drawing/2014/main" id="{FBBD0BAE-8B73-5E0A-E291-D49EBD457642}"/>
              </a:ext>
            </a:extLst>
          </p:cNvPr>
          <p:cNvSpPr>
            <a:spLocks noGrp="1"/>
          </p:cNvSpPr>
          <p:nvPr>
            <p:ph type="title"/>
          </p:nvPr>
        </p:nvSpPr>
        <p:spPr/>
        <p:txBody>
          <a:bodyPr/>
          <a:lstStyle/>
          <a:p>
            <a:r>
              <a:rPr lang="en-US"/>
              <a:t>Investment Highlights</a:t>
            </a:r>
          </a:p>
        </p:txBody>
      </p:sp>
      <p:sp>
        <p:nvSpPr>
          <p:cNvPr id="13" name="TextBox 12">
            <a:extLst>
              <a:ext uri="{FF2B5EF4-FFF2-40B4-BE49-F238E27FC236}">
                <a16:creationId xmlns:a16="http://schemas.microsoft.com/office/drawing/2014/main" id="{8CACD3FB-66C2-A765-E266-14B938F5F922}"/>
              </a:ext>
            </a:extLst>
          </p:cNvPr>
          <p:cNvSpPr txBox="1"/>
          <p:nvPr/>
        </p:nvSpPr>
        <p:spPr>
          <a:xfrm>
            <a:off x="406398" y="1090996"/>
            <a:ext cx="5219273" cy="338554"/>
          </a:xfrm>
          <a:prstGeom prst="rect">
            <a:avLst/>
          </a:prstGeom>
          <a:noFill/>
        </p:spPr>
        <p:txBody>
          <a:bodyPr wrap="square">
            <a:spAutoFit/>
          </a:bodyPr>
          <a:lstStyle/>
          <a:p>
            <a:pPr lvl="0"/>
            <a:r>
              <a:rPr lang="en-US" sz="1600" b="1">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Validated Proprietary Technology Platform  </a:t>
            </a:r>
          </a:p>
        </p:txBody>
      </p:sp>
      <p:sp>
        <p:nvSpPr>
          <p:cNvPr id="15" name="TextBox 14">
            <a:extLst>
              <a:ext uri="{FF2B5EF4-FFF2-40B4-BE49-F238E27FC236}">
                <a16:creationId xmlns:a16="http://schemas.microsoft.com/office/drawing/2014/main" id="{D919577F-67BD-BA27-D14F-846FD09E71B9}"/>
              </a:ext>
            </a:extLst>
          </p:cNvPr>
          <p:cNvSpPr txBox="1"/>
          <p:nvPr/>
        </p:nvSpPr>
        <p:spPr>
          <a:xfrm>
            <a:off x="406398" y="1518330"/>
            <a:ext cx="6318002" cy="342273"/>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Enabling Effective Oral Delivery 	</a:t>
            </a:r>
          </a:p>
        </p:txBody>
      </p:sp>
      <p:sp>
        <p:nvSpPr>
          <p:cNvPr id="16" name="TextBox 15">
            <a:extLst>
              <a:ext uri="{FF2B5EF4-FFF2-40B4-BE49-F238E27FC236}">
                <a16:creationId xmlns:a16="http://schemas.microsoft.com/office/drawing/2014/main" id="{AD86FEBB-5BE2-BDB4-4C13-97DD198B4BB6}"/>
              </a:ext>
            </a:extLst>
          </p:cNvPr>
          <p:cNvSpPr txBox="1"/>
          <p:nvPr/>
        </p:nvSpPr>
        <p:spPr>
          <a:xfrm>
            <a:off x="406398" y="2247471"/>
            <a:ext cx="6140668" cy="338554"/>
          </a:xfrm>
          <a:prstGeom prst="rect">
            <a:avLst/>
          </a:prstGeom>
          <a:noFill/>
        </p:spPr>
        <p:txBody>
          <a:bodyPr wrap="square">
            <a:spAutoFit/>
          </a:bodyPr>
          <a:lstStyle/>
          <a:p>
            <a:pPr lvl="0"/>
            <a:r>
              <a:rPr lang="en-US" sz="1600"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Curated Clinical Development Focus</a:t>
            </a:r>
          </a:p>
        </p:txBody>
      </p:sp>
      <p:sp>
        <p:nvSpPr>
          <p:cNvPr id="17" name="TextBox 16">
            <a:extLst>
              <a:ext uri="{FF2B5EF4-FFF2-40B4-BE49-F238E27FC236}">
                <a16:creationId xmlns:a16="http://schemas.microsoft.com/office/drawing/2014/main" id="{8254FF2C-35E2-55F0-D5DE-047DF3653E1A}"/>
              </a:ext>
            </a:extLst>
          </p:cNvPr>
          <p:cNvSpPr txBox="1"/>
          <p:nvPr/>
        </p:nvSpPr>
        <p:spPr>
          <a:xfrm>
            <a:off x="406398" y="2741151"/>
            <a:ext cx="6626182" cy="1404102"/>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1154: Fast Acting Oral Antidepressant</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1148: Unique MOA for Management of Cirrhosis</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LPCN 2101: Novel MOA for Treating Women with Active Epilepsy</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Exploratory Preclinical CNS Candidates</a:t>
            </a:r>
          </a:p>
        </p:txBody>
      </p:sp>
      <p:sp>
        <p:nvSpPr>
          <p:cNvPr id="18" name="TextBox 17">
            <a:extLst>
              <a:ext uri="{FF2B5EF4-FFF2-40B4-BE49-F238E27FC236}">
                <a16:creationId xmlns:a16="http://schemas.microsoft.com/office/drawing/2014/main" id="{6685608A-631B-BACE-4E5A-D3017B472167}"/>
              </a:ext>
            </a:extLst>
          </p:cNvPr>
          <p:cNvSpPr txBox="1"/>
          <p:nvPr/>
        </p:nvSpPr>
        <p:spPr>
          <a:xfrm>
            <a:off x="406398" y="4587604"/>
            <a:ext cx="5789930" cy="340286"/>
          </a:xfrm>
          <a:prstGeom prst="rect">
            <a:avLst/>
          </a:prstGeom>
          <a:noFill/>
        </p:spPr>
        <p:txBody>
          <a:bodyPr wrap="square">
            <a:spAutoFit/>
          </a:bodyPr>
          <a:lstStyle/>
          <a:p>
            <a:pPr lvl="0">
              <a:lnSpc>
                <a:spcPct val="110000"/>
              </a:lnSpc>
            </a:pPr>
            <a:r>
              <a:rPr lang="en-US" sz="16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Value Through Partnering of Non-Core Assets </a:t>
            </a:r>
          </a:p>
        </p:txBody>
      </p:sp>
      <p:sp>
        <p:nvSpPr>
          <p:cNvPr id="19" name="TextBox 18">
            <a:extLst>
              <a:ext uri="{FF2B5EF4-FFF2-40B4-BE49-F238E27FC236}">
                <a16:creationId xmlns:a16="http://schemas.microsoft.com/office/drawing/2014/main" id="{B90B4A99-8186-9EFE-B761-BE4DF9172BC2}"/>
              </a:ext>
            </a:extLst>
          </p:cNvPr>
          <p:cNvSpPr txBox="1"/>
          <p:nvPr/>
        </p:nvSpPr>
        <p:spPr>
          <a:xfrm>
            <a:off x="406398" y="5078357"/>
            <a:ext cx="6318002" cy="1051763"/>
          </a:xfrm>
          <a:prstGeom prst="rect">
            <a:avLst/>
          </a:prstGeom>
          <a:noFill/>
        </p:spPr>
        <p:txBody>
          <a:bodyPr wrap="square">
            <a:spAutoFit/>
          </a:bodyPr>
          <a:lstStyle/>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Testosterone Replacement Therapy: TLANDO® (Ex-US) and LPCN 1111</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Prevention of Preterm Birth: LPCN 1107</a:t>
            </a:r>
          </a:p>
          <a:p>
            <a:pPr lvl="0">
              <a:lnSpc>
                <a:spcPct val="120000"/>
              </a:lnSpc>
              <a:spcBef>
                <a:spcPts val="600"/>
              </a:spcBef>
            </a:pPr>
            <a:r>
              <a:rPr lang="en-US" sz="1500">
                <a:latin typeface="Helvetica Neue" panose="02000503000000020004" pitchFamily="2" charset="0"/>
                <a:ea typeface="Helvetica Neue" panose="02000503000000020004" pitchFamily="2" charset="0"/>
                <a:cs typeface="Helvetica Neue" panose="02000503000000020004" pitchFamily="2" charset="0"/>
              </a:rPr>
              <a:t>Chronic Liver Disease: LPCN 1144, LPCN 1148 </a:t>
            </a:r>
          </a:p>
        </p:txBody>
      </p:sp>
      <p:sp>
        <p:nvSpPr>
          <p:cNvPr id="65" name="Rounded Rectangle 64">
            <a:extLst>
              <a:ext uri="{FF2B5EF4-FFF2-40B4-BE49-F238E27FC236}">
                <a16:creationId xmlns:a16="http://schemas.microsoft.com/office/drawing/2014/main" id="{3637B6D7-B763-9A27-3940-2C88DE7FDA83}"/>
              </a:ext>
            </a:extLst>
          </p:cNvPr>
          <p:cNvSpPr/>
          <p:nvPr/>
        </p:nvSpPr>
        <p:spPr>
          <a:xfrm rot="16200000">
            <a:off x="3519842" y="-387582"/>
            <a:ext cx="45719" cy="6071634"/>
          </a:xfrm>
          <a:prstGeom prst="roundRect">
            <a:avLst>
              <a:gd name="adj" fmla="val 50000"/>
            </a:avLst>
          </a:pr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66" name="Rounded Rectangle 65">
            <a:extLst>
              <a:ext uri="{FF2B5EF4-FFF2-40B4-BE49-F238E27FC236}">
                <a16:creationId xmlns:a16="http://schemas.microsoft.com/office/drawing/2014/main" id="{696BC166-C60A-EBC6-4B8F-E8BF7C06CEAF}"/>
              </a:ext>
            </a:extLst>
          </p:cNvPr>
          <p:cNvSpPr/>
          <p:nvPr/>
        </p:nvSpPr>
        <p:spPr>
          <a:xfrm rot="16200000">
            <a:off x="3519841" y="1997475"/>
            <a:ext cx="45719" cy="6071634"/>
          </a:xfrm>
          <a:prstGeom prst="roundRect">
            <a:avLst>
              <a:gd name="adj" fmla="val 50000"/>
            </a:avLst>
          </a:prstGeom>
          <a:solidFill>
            <a:schemeClr val="accent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70" name="TextBox 69">
            <a:extLst>
              <a:ext uri="{FF2B5EF4-FFF2-40B4-BE49-F238E27FC236}">
                <a16:creationId xmlns:a16="http://schemas.microsoft.com/office/drawing/2014/main" id="{9961C3E0-4EC8-C7AE-F1D3-E9E259955039}"/>
              </a:ext>
            </a:extLst>
          </p:cNvPr>
          <p:cNvSpPr txBox="1"/>
          <p:nvPr/>
        </p:nvSpPr>
        <p:spPr>
          <a:xfrm>
            <a:off x="8675907" y="4675988"/>
            <a:ext cx="3246893" cy="1105752"/>
          </a:xfrm>
          <a:prstGeom prst="rect">
            <a:avLst/>
          </a:prstGeom>
          <a:noFill/>
        </p:spPr>
        <p:txBody>
          <a:bodyPr wrap="square">
            <a:spAutoFit/>
          </a:bodyPr>
          <a:lstStyle/>
          <a:p>
            <a:pPr marL="0" marR="0" lvl="0" indent="0" algn="ctr" defTabSz="609585" rtl="0" eaLnBrk="1" fontAlgn="auto" latinLnBrk="0" hangingPunct="1">
              <a:lnSpc>
                <a:spcPct val="120000"/>
              </a:lnSpc>
              <a:spcBef>
                <a:spcPts val="600"/>
              </a:spcBef>
              <a:spcAft>
                <a:spcPts val="0"/>
              </a:spcAft>
              <a:buClrTx/>
              <a:buSzTx/>
              <a:buFontTx/>
              <a:buNone/>
              <a:tabLst/>
              <a:defRPr/>
            </a:pPr>
            <a:r>
              <a:rPr lang="en-US" b="1">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Q4</a:t>
            </a:r>
            <a:r>
              <a:rPr kumimoji="0" lang="en-US" sz="2400" b="1"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2023</a:t>
            </a:r>
          </a:p>
          <a:p>
            <a:pPr marL="0" marR="0" lvl="0" indent="0" algn="ctr" defTabSz="609585" rtl="0" eaLnBrk="1" fontAlgn="auto" latinLnBrk="0" hangingPunct="1">
              <a:lnSpc>
                <a:spcPct val="12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1154: Confirmatory Pivotal PK Potential for First </a:t>
            </a:r>
            <a:r>
              <a:rPr lang="en-US" sz="1400">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Subject</a:t>
            </a: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Dosed</a:t>
            </a:r>
            <a:endParaRPr lang="en-US" sz="1400">
              <a:solidFill>
                <a:schemeClr val="tx1">
                  <a:lumMod val="75000"/>
                  <a:lumOff val="25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1" name="Rectangle 70">
            <a:extLst>
              <a:ext uri="{FF2B5EF4-FFF2-40B4-BE49-F238E27FC236}">
                <a16:creationId xmlns:a16="http://schemas.microsoft.com/office/drawing/2014/main" id="{5349B448-02A4-35D7-D3F7-BBC8BCA0ABED}"/>
              </a:ext>
            </a:extLst>
          </p:cNvPr>
          <p:cNvSpPr/>
          <p:nvPr/>
        </p:nvSpPr>
        <p:spPr>
          <a:xfrm>
            <a:off x="8161020" y="-16554"/>
            <a:ext cx="4030980" cy="1570775"/>
          </a:xfrm>
          <a:prstGeom prst="rect">
            <a:avLst/>
          </a:prstGeom>
          <a:solidFill>
            <a:schemeClr val="bg2">
              <a:lumMod val="5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sp>
        <p:nvSpPr>
          <p:cNvPr id="72" name="TextBox 71">
            <a:extLst>
              <a:ext uri="{FF2B5EF4-FFF2-40B4-BE49-F238E27FC236}">
                <a16:creationId xmlns:a16="http://schemas.microsoft.com/office/drawing/2014/main" id="{8CCD3453-B179-0FD9-02F6-7FEE5C4BD69F}"/>
              </a:ext>
            </a:extLst>
          </p:cNvPr>
          <p:cNvSpPr txBox="1"/>
          <p:nvPr/>
        </p:nvSpPr>
        <p:spPr>
          <a:xfrm>
            <a:off x="8161020" y="363992"/>
            <a:ext cx="4030980" cy="754053"/>
          </a:xfrm>
          <a:prstGeom prst="rect">
            <a:avLst/>
          </a:prstGeom>
          <a:noFill/>
        </p:spPr>
        <p:txBody>
          <a:bodyPr wrap="square">
            <a:spAutoFit/>
          </a:bodyPr>
          <a:lstStyle/>
          <a:p>
            <a:pPr marL="0" lvl="0" indent="0" algn="ctr" defTabSz="1778000">
              <a:lnSpc>
                <a:spcPct val="90000"/>
              </a:lnSpc>
              <a:spcBef>
                <a:spcPct val="0"/>
              </a:spcBef>
              <a:spcAft>
                <a:spcPct val="35000"/>
              </a:spcAft>
              <a:buNone/>
            </a:pPr>
            <a:r>
              <a:rPr lang="en-US" sz="20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Near-Term </a:t>
            </a:r>
          </a:p>
          <a:p>
            <a:pPr marL="0" lvl="0" indent="0" algn="ctr" defTabSz="1778000">
              <a:lnSpc>
                <a:spcPct val="90000"/>
              </a:lnSpc>
              <a:spcBef>
                <a:spcPct val="0"/>
              </a:spcBef>
              <a:spcAft>
                <a:spcPct val="35000"/>
              </a:spcAft>
              <a:buNone/>
            </a:pPr>
            <a:r>
              <a:rPr lang="en-US" sz="20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Value Events</a:t>
            </a:r>
          </a:p>
        </p:txBody>
      </p:sp>
      <p:sp>
        <p:nvSpPr>
          <p:cNvPr id="73" name="TextBox 72">
            <a:extLst>
              <a:ext uri="{FF2B5EF4-FFF2-40B4-BE49-F238E27FC236}">
                <a16:creationId xmlns:a16="http://schemas.microsoft.com/office/drawing/2014/main" id="{21A0E4B3-ADEF-C7C4-41B6-EA3D861F362A}"/>
              </a:ext>
            </a:extLst>
          </p:cNvPr>
          <p:cNvSpPr txBox="1"/>
          <p:nvPr/>
        </p:nvSpPr>
        <p:spPr>
          <a:xfrm>
            <a:off x="8410305" y="1817680"/>
            <a:ext cx="3599884" cy="1105752"/>
          </a:xfrm>
          <a:prstGeom prst="rect">
            <a:avLst/>
          </a:prstGeom>
          <a:noFill/>
        </p:spPr>
        <p:txBody>
          <a:bodyPr wrap="square">
            <a:spAutoFit/>
          </a:bodyPr>
          <a:lstStyle/>
          <a:p>
            <a:pPr lvl="0" algn="ctr">
              <a:lnSpc>
                <a:spcPct val="120000"/>
              </a:lnSpc>
              <a:spcBef>
                <a:spcPts val="600"/>
              </a:spcBef>
            </a:pPr>
            <a:r>
              <a:rPr lang="en-US" b="1">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Mid 2023</a:t>
            </a:r>
          </a:p>
          <a:p>
            <a:pPr lvl="0" algn="ctr">
              <a:lnSpc>
                <a:spcPct val="120000"/>
              </a:lnSpc>
              <a:spcBef>
                <a:spcPts val="600"/>
              </a:spcBef>
            </a:pPr>
            <a:r>
              <a:rPr lang="en-US" sz="140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LPCN 1148: Phase 2 POC Cirrhosis Study Topline Results</a:t>
            </a:r>
          </a:p>
        </p:txBody>
      </p:sp>
      <p:sp>
        <p:nvSpPr>
          <p:cNvPr id="4" name="Triangle 3">
            <a:extLst>
              <a:ext uri="{FF2B5EF4-FFF2-40B4-BE49-F238E27FC236}">
                <a16:creationId xmlns:a16="http://schemas.microsoft.com/office/drawing/2014/main" id="{8FA45AD5-F662-5848-058D-A271320A0ED8}"/>
              </a:ext>
            </a:extLst>
          </p:cNvPr>
          <p:cNvSpPr/>
          <p:nvPr/>
        </p:nvSpPr>
        <p:spPr>
          <a:xfrm rot="10800000">
            <a:off x="10075973" y="3011816"/>
            <a:ext cx="268543" cy="231502"/>
          </a:xfrm>
          <a:prstGeom prst="triangle">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pic>
        <p:nvPicPr>
          <p:cNvPr id="5" name="그림 64">
            <a:extLst>
              <a:ext uri="{FF2B5EF4-FFF2-40B4-BE49-F238E27FC236}">
                <a16:creationId xmlns:a16="http://schemas.microsoft.com/office/drawing/2014/main" id="{6C60369F-2582-1DA2-5399-587EFFD0C3B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0800000" flipH="1">
            <a:off x="8147836" y="1090996"/>
            <a:ext cx="167880" cy="5526305"/>
          </a:xfrm>
          <a:prstGeom prst="rect">
            <a:avLst/>
          </a:prstGeom>
        </p:spPr>
      </p:pic>
      <p:sp>
        <p:nvSpPr>
          <p:cNvPr id="3" name="TextBox 2">
            <a:extLst>
              <a:ext uri="{FF2B5EF4-FFF2-40B4-BE49-F238E27FC236}">
                <a16:creationId xmlns:a16="http://schemas.microsoft.com/office/drawing/2014/main" id="{FC301B12-179E-5CF8-0C55-F3C7F0584149}"/>
              </a:ext>
            </a:extLst>
          </p:cNvPr>
          <p:cNvSpPr txBox="1"/>
          <p:nvPr/>
        </p:nvSpPr>
        <p:spPr>
          <a:xfrm>
            <a:off x="8586800" y="3222890"/>
            <a:ext cx="3246893" cy="1105752"/>
          </a:xfrm>
          <a:prstGeom prst="rect">
            <a:avLst/>
          </a:prstGeom>
          <a:noFill/>
        </p:spPr>
        <p:txBody>
          <a:bodyPr wrap="square">
            <a:spAutoFit/>
          </a:bodyPr>
          <a:lstStyle/>
          <a:p>
            <a:pPr marL="0" marR="0" lvl="0" indent="0" algn="ctr" defTabSz="609585" rtl="0" eaLnBrk="1" fontAlgn="auto" latinLnBrk="0" hangingPunct="1">
              <a:lnSpc>
                <a:spcPct val="120000"/>
              </a:lnSpc>
              <a:spcBef>
                <a:spcPts val="600"/>
              </a:spcBef>
              <a:spcAft>
                <a:spcPts val="0"/>
              </a:spcAft>
              <a:buClrTx/>
              <a:buSzTx/>
              <a:buFontTx/>
              <a:buNone/>
              <a:tabLst/>
              <a:defRPr/>
            </a:pPr>
            <a:r>
              <a:rPr lang="en-US" b="1">
                <a:solidFill>
                  <a:srgbClr val="000000">
                    <a:lumMod val="75000"/>
                    <a:lumOff val="25000"/>
                  </a:srgbClr>
                </a:solidFill>
                <a:latin typeface="Helvetica Neue" panose="02000503000000020004" pitchFamily="2" charset="0"/>
                <a:ea typeface="Helvetica Neue" panose="02000503000000020004" pitchFamily="2" charset="0"/>
                <a:cs typeface="Helvetica Neue" panose="02000503000000020004" pitchFamily="2" charset="0"/>
              </a:rPr>
              <a:t>Q3</a:t>
            </a:r>
            <a:r>
              <a:rPr kumimoji="0" lang="en-US" sz="2400" b="1"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2023</a:t>
            </a:r>
          </a:p>
          <a:p>
            <a:pPr marL="0" marR="0" lvl="0" indent="0" algn="ctr" defTabSz="609585" rtl="0" eaLnBrk="1" fontAlgn="auto" latinLnBrk="0" hangingPunct="1">
              <a:lnSpc>
                <a:spcPct val="12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lumMod val="75000"/>
                    <a:lumOff val="2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1154: FDA Meeting to Discuss Pivotal Study Design</a:t>
            </a:r>
            <a:endParaRPr lang="en-US" sz="1400">
              <a:solidFill>
                <a:schemeClr val="tx1">
                  <a:lumMod val="75000"/>
                  <a:lumOff val="25000"/>
                </a:schemeClr>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riangle 3">
            <a:extLst>
              <a:ext uri="{FF2B5EF4-FFF2-40B4-BE49-F238E27FC236}">
                <a16:creationId xmlns:a16="http://schemas.microsoft.com/office/drawing/2014/main" id="{9E357ADE-0602-795A-155C-6F8B15C2D5E5}"/>
              </a:ext>
            </a:extLst>
          </p:cNvPr>
          <p:cNvSpPr/>
          <p:nvPr/>
        </p:nvSpPr>
        <p:spPr>
          <a:xfrm rot="10800000">
            <a:off x="10075974" y="4471853"/>
            <a:ext cx="268543" cy="231502"/>
          </a:xfrm>
          <a:prstGeom prst="triangle">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l"/>
            <a:endParaRPr lang="en-US" sz="1800">
              <a:solidFill>
                <a:schemeClr val="accent4">
                  <a:lumMod val="75000"/>
                </a:schemeClr>
              </a:solidFill>
              <a:latin typeface="+mn-lt"/>
              <a:ea typeface="+mn-ea"/>
              <a:cs typeface="+mn-cs"/>
            </a:endParaRPr>
          </a:p>
        </p:txBody>
      </p:sp>
    </p:spTree>
    <p:extLst>
      <p:ext uri="{BB962C8B-B14F-4D97-AF65-F5344CB8AC3E}">
        <p14:creationId xmlns:p14="http://schemas.microsoft.com/office/powerpoint/2010/main" val="219317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7464-6DEE-6387-BEB9-9A742214BE4C}"/>
              </a:ext>
            </a:extLst>
          </p:cNvPr>
          <p:cNvSpPr>
            <a:spLocks noGrp="1"/>
          </p:cNvSpPr>
          <p:nvPr>
            <p:ph type="title"/>
          </p:nvPr>
        </p:nvSpPr>
        <p:spPr/>
        <p:txBody>
          <a:bodyPr/>
          <a:lstStyle/>
          <a:p>
            <a:r>
              <a:rPr lang="en-US"/>
              <a:t>Curated Clinical Development Focus</a:t>
            </a:r>
          </a:p>
        </p:txBody>
      </p:sp>
      <p:sp>
        <p:nvSpPr>
          <p:cNvPr id="5" name="Text Placeholder 4">
            <a:extLst>
              <a:ext uri="{FF2B5EF4-FFF2-40B4-BE49-F238E27FC236}">
                <a16:creationId xmlns:a16="http://schemas.microsoft.com/office/drawing/2014/main" id="{F7840A9E-66EE-9C94-9905-FFD248A3D1A8}"/>
              </a:ext>
            </a:extLst>
          </p:cNvPr>
          <p:cNvSpPr>
            <a:spLocks noGrp="1"/>
          </p:cNvSpPr>
          <p:nvPr>
            <p:ph type="body" sz="quarter" idx="10"/>
          </p:nvPr>
        </p:nvSpPr>
        <p:spPr/>
        <p:txBody>
          <a:bodyPr/>
          <a:lstStyle/>
          <a:p>
            <a:r>
              <a:rPr lang="en-US">
                <a:solidFill>
                  <a:schemeClr val="tx1">
                    <a:lumMod val="65000"/>
                    <a:lumOff val="35000"/>
                  </a:schemeClr>
                </a:solidFill>
              </a:rPr>
              <a:t>https://www.verifiedmarketresearch.com/product/central-nervous-system-therapeutics-market/</a:t>
            </a:r>
          </a:p>
        </p:txBody>
      </p:sp>
      <p:sp>
        <p:nvSpPr>
          <p:cNvPr id="15" name="Text Placeholder 14">
            <a:extLst>
              <a:ext uri="{FF2B5EF4-FFF2-40B4-BE49-F238E27FC236}">
                <a16:creationId xmlns:a16="http://schemas.microsoft.com/office/drawing/2014/main" id="{3224D625-DC11-2CE1-8549-5725ED26F190}"/>
              </a:ext>
            </a:extLst>
          </p:cNvPr>
          <p:cNvSpPr>
            <a:spLocks noGrp="1"/>
          </p:cNvSpPr>
          <p:nvPr>
            <p:ph type="body" sz="quarter" idx="12"/>
          </p:nvPr>
        </p:nvSpPr>
        <p:spPr/>
        <p:txBody>
          <a:bodyPr/>
          <a:lstStyle/>
          <a:p>
            <a:r>
              <a:rPr lang="en-US"/>
              <a:t>Oral Neuroactive Steroids (NASs)</a:t>
            </a:r>
          </a:p>
          <a:p>
            <a:endParaRPr lang="en-US"/>
          </a:p>
        </p:txBody>
      </p:sp>
      <p:sp>
        <p:nvSpPr>
          <p:cNvPr id="35" name="TextBox 34">
            <a:extLst>
              <a:ext uri="{FF2B5EF4-FFF2-40B4-BE49-F238E27FC236}">
                <a16:creationId xmlns:a16="http://schemas.microsoft.com/office/drawing/2014/main" id="{2220F265-95DA-5FCB-C930-53BE035FAA7A}"/>
              </a:ext>
            </a:extLst>
          </p:cNvPr>
          <p:cNvSpPr txBox="1"/>
          <p:nvPr/>
        </p:nvSpPr>
        <p:spPr>
          <a:xfrm>
            <a:off x="376609" y="1289273"/>
            <a:ext cx="5807904" cy="3133999"/>
          </a:xfrm>
          <a:prstGeom prst="rect">
            <a:avLst/>
          </a:prstGeom>
          <a:noFill/>
        </p:spPr>
        <p:txBody>
          <a:bodyPr wrap="square">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Significant Unmet Needs in Central Nervous System Disorders (CNS) </a:t>
            </a:r>
          </a:p>
          <a:p>
            <a:pPr marL="0" marR="0" lvl="0" indent="0" algn="l" defTabSz="609585" rtl="0" eaLnBrk="1" fontAlgn="auto" latinLnBrk="0" hangingPunct="1">
              <a:lnSpc>
                <a:spcPct val="12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Psychiatry  </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Disorders (e.g. PPD, MDD, TRD)</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lang="en-US" sz="14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a:t>
            </a:r>
            <a:r>
              <a:rPr kumimoji="0" lang="en-US" sz="1400" b="0" i="0" u="none" strike="noStrike" kern="1200" cap="none" spc="0" normalizeH="0" baseline="0" noProof="0" err="1">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obust</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and durable efficacy, </a:t>
            </a:r>
            <a:r>
              <a:rPr lang="en-US" sz="14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fast</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onset, good tolerability, improved compliance, affordable, and easy access</a:t>
            </a:r>
          </a:p>
          <a:p>
            <a:pPr marL="0" marR="0" lvl="0" indent="0" algn="l" defTabSz="609585" rtl="0" eaLnBrk="1" fontAlgn="auto" latinLnBrk="0" hangingPunct="1">
              <a:lnSpc>
                <a:spcPct val="12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Neurology </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Epilepsy</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Novel MOA targeting women with active epilepsy (WWE)</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Movement Disorders</a:t>
            </a: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Helvetica Neue" panose="02000503000000020004" pitchFamily="2" charset="0"/>
                <a:cs typeface="Helvetica Neue" panose="02000503000000020004" pitchFamily="2" charset="0"/>
              </a:rPr>
              <a:t>No</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medications developed specifically for essential tremors (ET), only one approved &gt;50 years ago</a:t>
            </a:r>
            <a:endPar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TextBox 35">
            <a:extLst>
              <a:ext uri="{FF2B5EF4-FFF2-40B4-BE49-F238E27FC236}">
                <a16:creationId xmlns:a16="http://schemas.microsoft.com/office/drawing/2014/main" id="{4F14CD25-6EB7-A320-3F7E-425886FEF89B}"/>
              </a:ext>
            </a:extLst>
          </p:cNvPr>
          <p:cNvSpPr txBox="1"/>
          <p:nvPr/>
        </p:nvSpPr>
        <p:spPr>
          <a:xfrm>
            <a:off x="381950" y="4481521"/>
            <a:ext cx="5866439" cy="1748171"/>
          </a:xfrm>
          <a:prstGeom prst="rect">
            <a:avLst/>
          </a:prstGeom>
          <a:noFill/>
        </p:spPr>
        <p:txBody>
          <a:bodyPr wrap="square">
            <a:spAutoFit/>
          </a:bodyPr>
          <a:lstStyle/>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Targeting Differentiating Value Propositions</a:t>
            </a:r>
          </a:p>
          <a:p>
            <a:pPr marL="0" marR="0" lvl="0" indent="0" algn="l" defTabSz="609585" rtl="0" eaLnBrk="1" fontAlgn="auto" latinLnBrk="0" hangingPunct="1">
              <a:lnSpc>
                <a:spcPct val="120000"/>
              </a:lnSpc>
              <a:spcBef>
                <a:spcPts val="0"/>
              </a:spcBef>
              <a:spcAft>
                <a:spcPts val="0"/>
              </a:spcAft>
              <a:buClrTx/>
              <a:buSzTx/>
              <a:buFontTx/>
              <a:buNone/>
              <a:tabLst/>
              <a:defRPr/>
            </a:pPr>
            <a:endParaRPr kumimoji="0" lang="en-US" sz="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2BA97"/>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1154</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Oral postpartum depression (PPD) treatment option with high remission </a:t>
            </a:r>
            <a:r>
              <a:rPr lang="en-US" sz="14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and faster onset</a:t>
            </a:r>
          </a:p>
          <a:p>
            <a:pPr marL="0" marR="0" lvl="0" indent="0" algn="l" defTabSz="609585"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2BA97"/>
                </a:solidFill>
                <a:effectLst/>
                <a:uLnTx/>
                <a:uFillTx/>
                <a:latin typeface="Helvetica Neue" panose="02000503000000020004" pitchFamily="2" charset="0"/>
                <a:ea typeface="Helvetica Neue" panose="02000503000000020004" pitchFamily="2" charset="0"/>
                <a:cs typeface="Helvetica Neue" panose="02000503000000020004" pitchFamily="2" charset="0"/>
              </a:rPr>
              <a:t>LPCN 2101</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New MOA for treating women with active epilepsy</a:t>
            </a:r>
          </a:p>
        </p:txBody>
      </p:sp>
      <p:cxnSp>
        <p:nvCxnSpPr>
          <p:cNvPr id="40" name="Straight Connector 39">
            <a:extLst>
              <a:ext uri="{FF2B5EF4-FFF2-40B4-BE49-F238E27FC236}">
                <a16:creationId xmlns:a16="http://schemas.microsoft.com/office/drawing/2014/main" id="{5424C4DC-12A5-3B72-52E2-4EEBFA27FCB6}"/>
              </a:ext>
            </a:extLst>
          </p:cNvPr>
          <p:cNvCxnSpPr>
            <a:cxnSpLocks/>
          </p:cNvCxnSpPr>
          <p:nvPr/>
        </p:nvCxnSpPr>
        <p:spPr>
          <a:xfrm>
            <a:off x="376609" y="4481521"/>
            <a:ext cx="55924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083559C-B00C-385E-4435-0D2A4CB7140E}"/>
              </a:ext>
            </a:extLst>
          </p:cNvPr>
          <p:cNvGrpSpPr/>
          <p:nvPr/>
        </p:nvGrpSpPr>
        <p:grpSpPr>
          <a:xfrm>
            <a:off x="6442733" y="2432131"/>
            <a:ext cx="5325485" cy="2684851"/>
            <a:chOff x="5126448" y="1258318"/>
            <a:chExt cx="5905133" cy="2753231"/>
          </a:xfrm>
        </p:grpSpPr>
        <p:grpSp>
          <p:nvGrpSpPr>
            <p:cNvPr id="7" name="Group 6">
              <a:extLst>
                <a:ext uri="{FF2B5EF4-FFF2-40B4-BE49-F238E27FC236}">
                  <a16:creationId xmlns:a16="http://schemas.microsoft.com/office/drawing/2014/main" id="{D1D50BC2-8440-A468-D52F-46DA93FD653B}"/>
                </a:ext>
              </a:extLst>
            </p:cNvPr>
            <p:cNvGrpSpPr/>
            <p:nvPr/>
          </p:nvGrpSpPr>
          <p:grpSpPr>
            <a:xfrm>
              <a:off x="5126448" y="2166745"/>
              <a:ext cx="1409619" cy="1236393"/>
              <a:chOff x="1145916" y="2149791"/>
              <a:chExt cx="1409619" cy="1236393"/>
            </a:xfrm>
          </p:grpSpPr>
          <p:sp>
            <p:nvSpPr>
              <p:cNvPr id="21" name="Oval 20">
                <a:extLst>
                  <a:ext uri="{FF2B5EF4-FFF2-40B4-BE49-F238E27FC236}">
                    <a16:creationId xmlns:a16="http://schemas.microsoft.com/office/drawing/2014/main" id="{64EE398F-C7AE-786A-E924-EE15E9A195A5}"/>
                  </a:ext>
                </a:extLst>
              </p:cNvPr>
              <p:cNvSpPr/>
              <p:nvPr/>
            </p:nvSpPr>
            <p:spPr>
              <a:xfrm>
                <a:off x="1154113" y="2149791"/>
                <a:ext cx="1401422" cy="1236393"/>
              </a:xfrm>
              <a:prstGeom prst="ellipse">
                <a:avLst/>
              </a:prstGeom>
              <a:solidFill>
                <a:schemeClr val="accent1">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2BA97">
                      <a:lumMod val="75000"/>
                    </a:srgbClr>
                  </a:solidFill>
                  <a:effectLst/>
                  <a:uLnTx/>
                  <a:uFillTx/>
                  <a:latin typeface="Arial"/>
                  <a:ea typeface="+mn-ea"/>
                  <a:cs typeface="+mn-cs"/>
                </a:endParaRPr>
              </a:p>
            </p:txBody>
          </p:sp>
          <p:sp>
            <p:nvSpPr>
              <p:cNvPr id="24" name="TextBox 23">
                <a:extLst>
                  <a:ext uri="{FF2B5EF4-FFF2-40B4-BE49-F238E27FC236}">
                    <a16:creationId xmlns:a16="http://schemas.microsoft.com/office/drawing/2014/main" id="{4FCE3514-D673-D3A0-D5CD-3D248910502E}"/>
                  </a:ext>
                </a:extLst>
              </p:cNvPr>
              <p:cNvSpPr txBox="1"/>
              <p:nvPr/>
            </p:nvSpPr>
            <p:spPr>
              <a:xfrm>
                <a:off x="1145916" y="2595139"/>
                <a:ext cx="1383631" cy="315616"/>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$89 bn</a:t>
                </a:r>
              </a:p>
            </p:txBody>
          </p:sp>
        </p:grpSp>
        <p:cxnSp>
          <p:nvCxnSpPr>
            <p:cNvPr id="8" name="Straight Arrow Connector 7">
              <a:extLst>
                <a:ext uri="{FF2B5EF4-FFF2-40B4-BE49-F238E27FC236}">
                  <a16:creationId xmlns:a16="http://schemas.microsoft.com/office/drawing/2014/main" id="{E1047141-997E-0B4B-0137-829AAB4D86FB}"/>
                </a:ext>
              </a:extLst>
            </p:cNvPr>
            <p:cNvCxnSpPr>
              <a:cxnSpLocks/>
            </p:cNvCxnSpPr>
            <p:nvPr/>
          </p:nvCxnSpPr>
          <p:spPr>
            <a:xfrm>
              <a:off x="6698001" y="2784941"/>
              <a:ext cx="1780612"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96CC0FE-2A2A-13DF-4A57-B47D78FC5FA4}"/>
                </a:ext>
              </a:extLst>
            </p:cNvPr>
            <p:cNvGrpSpPr/>
            <p:nvPr/>
          </p:nvGrpSpPr>
          <p:grpSpPr>
            <a:xfrm>
              <a:off x="8587367" y="1258318"/>
              <a:ext cx="2444214" cy="2208241"/>
              <a:chOff x="1252704" y="2215945"/>
              <a:chExt cx="1392427" cy="1257997"/>
            </a:xfrm>
          </p:grpSpPr>
          <p:sp>
            <p:nvSpPr>
              <p:cNvPr id="13" name="Oval 12">
                <a:extLst>
                  <a:ext uri="{FF2B5EF4-FFF2-40B4-BE49-F238E27FC236}">
                    <a16:creationId xmlns:a16="http://schemas.microsoft.com/office/drawing/2014/main" id="{E292AD9E-E7BE-58D0-93DE-B42764D20118}"/>
                  </a:ext>
                </a:extLst>
              </p:cNvPr>
              <p:cNvSpPr/>
              <p:nvPr/>
            </p:nvSpPr>
            <p:spPr>
              <a:xfrm>
                <a:off x="1252704" y="2215945"/>
                <a:ext cx="1383632" cy="1257997"/>
              </a:xfrm>
              <a:prstGeom prst="ellipse">
                <a:avLst/>
              </a:prstGeom>
              <a:solidFill>
                <a:schemeClr val="accent1">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2BA97">
                      <a:lumMod val="75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5C024B49-0F49-FBE9-A3EC-134652FF1365}"/>
                  </a:ext>
                </a:extLst>
              </p:cNvPr>
              <p:cNvSpPr txBox="1"/>
              <p:nvPr/>
            </p:nvSpPr>
            <p:spPr>
              <a:xfrm>
                <a:off x="1261499" y="2726984"/>
                <a:ext cx="1383632" cy="233741"/>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$166 bn </a:t>
                </a:r>
              </a:p>
            </p:txBody>
          </p:sp>
        </p:grpSp>
        <p:sp>
          <p:nvSpPr>
            <p:cNvPr id="11" name="TextBox 10">
              <a:extLst>
                <a:ext uri="{FF2B5EF4-FFF2-40B4-BE49-F238E27FC236}">
                  <a16:creationId xmlns:a16="http://schemas.microsoft.com/office/drawing/2014/main" id="{0A259E77-0311-EB64-2089-6CEA39DB8A9F}"/>
                </a:ext>
              </a:extLst>
            </p:cNvPr>
            <p:cNvSpPr txBox="1"/>
            <p:nvPr/>
          </p:nvSpPr>
          <p:spPr>
            <a:xfrm>
              <a:off x="5143539" y="3632698"/>
              <a:ext cx="1383632" cy="378738"/>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lumMod val="65000"/>
                      <a:lumOff val="3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2021</a:t>
              </a:r>
            </a:p>
          </p:txBody>
        </p:sp>
        <p:sp>
          <p:nvSpPr>
            <p:cNvPr id="12" name="TextBox 11">
              <a:extLst>
                <a:ext uri="{FF2B5EF4-FFF2-40B4-BE49-F238E27FC236}">
                  <a16:creationId xmlns:a16="http://schemas.microsoft.com/office/drawing/2014/main" id="{DCC71996-8C73-1A0E-BECA-F453069EEEC8}"/>
                </a:ext>
              </a:extLst>
            </p:cNvPr>
            <p:cNvSpPr txBox="1"/>
            <p:nvPr/>
          </p:nvSpPr>
          <p:spPr>
            <a:xfrm>
              <a:off x="9109939" y="3632811"/>
              <a:ext cx="1383632" cy="378738"/>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lumMod val="65000"/>
                      <a:lumOff val="3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2028</a:t>
              </a:r>
            </a:p>
          </p:txBody>
        </p:sp>
      </p:grpSp>
      <p:sp>
        <p:nvSpPr>
          <p:cNvPr id="17" name="Rounded Rectangle 16">
            <a:extLst>
              <a:ext uri="{FF2B5EF4-FFF2-40B4-BE49-F238E27FC236}">
                <a16:creationId xmlns:a16="http://schemas.microsoft.com/office/drawing/2014/main" id="{0E6E2826-D591-1E2D-2989-FBC318F8C27B}"/>
              </a:ext>
            </a:extLst>
          </p:cNvPr>
          <p:cNvSpPr/>
          <p:nvPr/>
        </p:nvSpPr>
        <p:spPr>
          <a:xfrm>
            <a:off x="6458146" y="1398956"/>
            <a:ext cx="5133534" cy="575029"/>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4F8721D2-B0A1-A8A1-AA26-16532832E894}"/>
              </a:ext>
            </a:extLst>
          </p:cNvPr>
          <p:cNvSpPr txBox="1"/>
          <p:nvPr/>
        </p:nvSpPr>
        <p:spPr>
          <a:xfrm>
            <a:off x="7679806" y="3413729"/>
            <a:ext cx="1870198" cy="338554"/>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7CED7"/>
                </a:solidFill>
                <a:effectLst/>
                <a:uLnTx/>
                <a:uFillTx/>
                <a:latin typeface="Helvetica Neue" panose="02000503000000020004" pitchFamily="2" charset="0"/>
                <a:ea typeface="Helvetica Neue" panose="02000503000000020004" pitchFamily="2" charset="0"/>
                <a:cs typeface="Helvetica Neue" panose="02000503000000020004" pitchFamily="2" charset="0"/>
              </a:rPr>
              <a:t>CAGR 9.4%</a:t>
            </a:r>
          </a:p>
        </p:txBody>
      </p:sp>
      <p:sp>
        <p:nvSpPr>
          <p:cNvPr id="18" name="TextBox 17">
            <a:extLst>
              <a:ext uri="{FF2B5EF4-FFF2-40B4-BE49-F238E27FC236}">
                <a16:creationId xmlns:a16="http://schemas.microsoft.com/office/drawing/2014/main" id="{097C96C8-DFB8-F940-8A3D-E3BD69A19D72}"/>
              </a:ext>
            </a:extLst>
          </p:cNvPr>
          <p:cNvSpPr txBox="1"/>
          <p:nvPr/>
        </p:nvSpPr>
        <p:spPr>
          <a:xfrm>
            <a:off x="6683641" y="1479347"/>
            <a:ext cx="4845833" cy="369332"/>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Large and growing CNS market </a:t>
            </a:r>
          </a:p>
        </p:txBody>
      </p:sp>
    </p:spTree>
    <p:extLst>
      <p:ext uri="{BB962C8B-B14F-4D97-AF65-F5344CB8AC3E}">
        <p14:creationId xmlns:p14="http://schemas.microsoft.com/office/powerpoint/2010/main" val="375506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6">
            <a:extLst>
              <a:ext uri="{FF2B5EF4-FFF2-40B4-BE49-F238E27FC236}">
                <a16:creationId xmlns:a16="http://schemas.microsoft.com/office/drawing/2014/main" id="{593ACF59-6C80-2D7B-7FD1-4624918FE0F4}"/>
              </a:ext>
            </a:extLst>
          </p:cNvPr>
          <p:cNvSpPr/>
          <p:nvPr/>
        </p:nvSpPr>
        <p:spPr>
          <a:xfrm>
            <a:off x="334133" y="1426773"/>
            <a:ext cx="11454193" cy="4363275"/>
          </a:xfrm>
          <a:prstGeom prst="roundRect">
            <a:avLst>
              <a:gd name="adj" fmla="val 0"/>
            </a:avLst>
          </a:prstGeom>
          <a:solidFill>
            <a:schemeClr val="bg1"/>
          </a:solidFill>
          <a:ln>
            <a:noFill/>
          </a:ln>
          <a:effectLst>
            <a:outerShdw blurRad="190500" dist="50800" dir="5400000" algn="ctr" rotWithShape="0">
              <a:srgbClr val="190F52">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Arial" panose="020B0604020202020204" pitchFamily="34" charset="0"/>
              <a:ea typeface="Roboto" pitchFamily="2" charset="0"/>
              <a:cs typeface="Arial" panose="020B0604020202020204" pitchFamily="34" charset="0"/>
            </a:endParaRPr>
          </a:p>
        </p:txBody>
      </p:sp>
      <p:sp>
        <p:nvSpPr>
          <p:cNvPr id="7" name="Title 6">
            <a:extLst>
              <a:ext uri="{FF2B5EF4-FFF2-40B4-BE49-F238E27FC236}">
                <a16:creationId xmlns:a16="http://schemas.microsoft.com/office/drawing/2014/main" id="{54A4C3EC-FF59-9244-8778-AC8611F3BECA}"/>
              </a:ext>
            </a:extLst>
          </p:cNvPr>
          <p:cNvSpPr>
            <a:spLocks noGrp="1"/>
          </p:cNvSpPr>
          <p:nvPr>
            <p:ph type="title"/>
          </p:nvPr>
        </p:nvSpPr>
        <p:spPr/>
        <p:txBody>
          <a:bodyPr/>
          <a:lstStyle/>
          <a:p>
            <a:r>
              <a:rPr lang="en-US"/>
              <a:t>Lipocine Clinical Development Pipeline</a:t>
            </a:r>
          </a:p>
        </p:txBody>
      </p:sp>
      <p:sp>
        <p:nvSpPr>
          <p:cNvPr id="3" name="Text Placeholder 2">
            <a:extLst>
              <a:ext uri="{FF2B5EF4-FFF2-40B4-BE49-F238E27FC236}">
                <a16:creationId xmlns:a16="http://schemas.microsoft.com/office/drawing/2014/main" id="{88A0A8B6-C5B1-EE02-ABCA-0234D1CBC2C5}"/>
              </a:ext>
            </a:extLst>
          </p:cNvPr>
          <p:cNvSpPr>
            <a:spLocks noGrp="1"/>
          </p:cNvSpPr>
          <p:nvPr>
            <p:ph type="body" sz="quarter" idx="10"/>
          </p:nvPr>
        </p:nvSpPr>
        <p:spPr/>
        <p:txBody>
          <a:bodyPr/>
          <a:lstStyle/>
          <a:p>
            <a:endParaRPr lang="en-US"/>
          </a:p>
        </p:txBody>
      </p:sp>
      <p:graphicFrame>
        <p:nvGraphicFramePr>
          <p:cNvPr id="12" name="Table 11">
            <a:extLst>
              <a:ext uri="{FF2B5EF4-FFF2-40B4-BE49-F238E27FC236}">
                <a16:creationId xmlns:a16="http://schemas.microsoft.com/office/drawing/2014/main" id="{8B38DE61-A4BE-02A2-62F7-B692C1824888}"/>
              </a:ext>
            </a:extLst>
          </p:cNvPr>
          <p:cNvGraphicFramePr>
            <a:graphicFrameLocks noGrp="1"/>
          </p:cNvGraphicFramePr>
          <p:nvPr/>
        </p:nvGraphicFramePr>
        <p:xfrm>
          <a:off x="538054" y="5360806"/>
          <a:ext cx="2454498" cy="837474"/>
        </p:xfrm>
        <a:graphic>
          <a:graphicData uri="http://schemas.openxmlformats.org/drawingml/2006/table">
            <a:tbl>
              <a:tblPr firstRow="1" bandRow="1">
                <a:tableStyleId>{5C22544A-7EE6-4342-B048-85BDC9FD1C3A}</a:tableStyleId>
              </a:tblPr>
              <a:tblGrid>
                <a:gridCol w="2454498">
                  <a:extLst>
                    <a:ext uri="{9D8B030D-6E8A-4147-A177-3AD203B41FA5}">
                      <a16:colId xmlns:a16="http://schemas.microsoft.com/office/drawing/2014/main" val="2316351981"/>
                    </a:ext>
                  </a:extLst>
                </a:gridCol>
              </a:tblGrid>
              <a:tr h="837474">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300" b="0" i="0" u="none" strike="noStrike" kern="0" cap="none" spc="0" normalizeH="0" baseline="0" noProof="0">
                        <a:ln>
                          <a:noFill/>
                        </a:ln>
                        <a:solidFill>
                          <a:schemeClr val="tx1">
                            <a:lumMod val="75000"/>
                            <a:lumOff val="25000"/>
                          </a:schemeClr>
                        </a:solidFill>
                        <a:effectLst/>
                        <a:uLnTx/>
                        <a:uFillTx/>
                        <a:latin typeface="+mn-lt"/>
                      </a:endParaRPr>
                    </a:p>
                  </a:txBody>
                  <a:tcPr marL="91416" marR="91416" marT="45708" marB="45708">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769300"/>
                  </a:ext>
                </a:extLst>
              </a:tr>
            </a:tbl>
          </a:graphicData>
        </a:graphic>
      </p:graphicFrame>
      <p:graphicFrame>
        <p:nvGraphicFramePr>
          <p:cNvPr id="16" name="Table 12">
            <a:extLst>
              <a:ext uri="{FF2B5EF4-FFF2-40B4-BE49-F238E27FC236}">
                <a16:creationId xmlns:a16="http://schemas.microsoft.com/office/drawing/2014/main" id="{B1E98627-966F-4806-367C-C9E1E6A18B1C}"/>
              </a:ext>
            </a:extLst>
          </p:cNvPr>
          <p:cNvGraphicFramePr>
            <a:graphicFrameLocks noGrp="1"/>
          </p:cNvGraphicFramePr>
          <p:nvPr>
            <p:extLst>
              <p:ext uri="{D42A27DB-BD31-4B8C-83A1-F6EECF244321}">
                <p14:modId xmlns:p14="http://schemas.microsoft.com/office/powerpoint/2010/main" val="3351241959"/>
              </p:ext>
            </p:extLst>
          </p:nvPr>
        </p:nvGraphicFramePr>
        <p:xfrm>
          <a:off x="517455" y="1508795"/>
          <a:ext cx="11035227" cy="3956374"/>
        </p:xfrm>
        <a:graphic>
          <a:graphicData uri="http://schemas.openxmlformats.org/drawingml/2006/table">
            <a:tbl>
              <a:tblPr firstRow="1" bandRow="1">
                <a:tableStyleId>{5C22544A-7EE6-4342-B048-85BDC9FD1C3A}</a:tableStyleId>
              </a:tblPr>
              <a:tblGrid>
                <a:gridCol w="3176696">
                  <a:extLst>
                    <a:ext uri="{9D8B030D-6E8A-4147-A177-3AD203B41FA5}">
                      <a16:colId xmlns:a16="http://schemas.microsoft.com/office/drawing/2014/main" val="3415417801"/>
                    </a:ext>
                  </a:extLst>
                </a:gridCol>
                <a:gridCol w="1291590">
                  <a:extLst>
                    <a:ext uri="{9D8B030D-6E8A-4147-A177-3AD203B41FA5}">
                      <a16:colId xmlns:a16="http://schemas.microsoft.com/office/drawing/2014/main" val="105753154"/>
                    </a:ext>
                  </a:extLst>
                </a:gridCol>
                <a:gridCol w="1394460">
                  <a:extLst>
                    <a:ext uri="{9D8B030D-6E8A-4147-A177-3AD203B41FA5}">
                      <a16:colId xmlns:a16="http://schemas.microsoft.com/office/drawing/2014/main" val="4189574195"/>
                    </a:ext>
                  </a:extLst>
                </a:gridCol>
                <a:gridCol w="1312985">
                  <a:extLst>
                    <a:ext uri="{9D8B030D-6E8A-4147-A177-3AD203B41FA5}">
                      <a16:colId xmlns:a16="http://schemas.microsoft.com/office/drawing/2014/main" val="1073663521"/>
                    </a:ext>
                  </a:extLst>
                </a:gridCol>
                <a:gridCol w="1327345">
                  <a:extLst>
                    <a:ext uri="{9D8B030D-6E8A-4147-A177-3AD203B41FA5}">
                      <a16:colId xmlns:a16="http://schemas.microsoft.com/office/drawing/2014/main" val="2154274917"/>
                    </a:ext>
                  </a:extLst>
                </a:gridCol>
                <a:gridCol w="1268730">
                  <a:extLst>
                    <a:ext uri="{9D8B030D-6E8A-4147-A177-3AD203B41FA5}">
                      <a16:colId xmlns:a16="http://schemas.microsoft.com/office/drawing/2014/main" val="2852703578"/>
                    </a:ext>
                  </a:extLst>
                </a:gridCol>
                <a:gridCol w="1263421">
                  <a:extLst>
                    <a:ext uri="{9D8B030D-6E8A-4147-A177-3AD203B41FA5}">
                      <a16:colId xmlns:a16="http://schemas.microsoft.com/office/drawing/2014/main" val="3031062466"/>
                    </a:ext>
                  </a:extLst>
                </a:gridCol>
              </a:tblGrid>
              <a:tr h="520023">
                <a:tc>
                  <a:txBody>
                    <a:bodyPr/>
                    <a:lstStyle/>
                    <a:p>
                      <a:pPr marL="0" marR="0" lvl="0" indent="0" algn="l"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Development Candidate (Indication)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Pre-Clinical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Phase 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Phase 2/POC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Pivotal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Approved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630" rtl="0" eaLnBrk="1" fontAlgn="auto" latinLnBrk="0" hangingPunct="1">
                        <a:lnSpc>
                          <a:spcPct val="120000"/>
                        </a:lnSpc>
                        <a:spcBef>
                          <a:spcPts val="0"/>
                        </a:spcBef>
                        <a:spcAft>
                          <a:spcPts val="0"/>
                        </a:spcAft>
                        <a:buClrTx/>
                        <a:buSzTx/>
                        <a:buFontTx/>
                        <a:buNone/>
                        <a:tabLst/>
                        <a:defRPr/>
                      </a:pPr>
                      <a:r>
                        <a:rPr lang="en-US" sz="1300" b="1" i="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Status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914367"/>
                  </a:ext>
                </a:extLst>
              </a:tr>
              <a:tr h="174814">
                <a:tc>
                  <a:txBody>
                    <a:bodyPr/>
                    <a:lstStyle/>
                    <a:p>
                      <a:pPr marL="0" marR="0" lvl="0" indent="0" algn="l" defTabSz="609630" rtl="0" eaLnBrk="1" fontAlgn="auto" latinLnBrk="0" hangingPunct="1">
                        <a:lnSpc>
                          <a:spcPct val="120000"/>
                        </a:lnSpc>
                        <a:spcBef>
                          <a:spcPts val="0"/>
                        </a:spcBef>
                        <a:spcAft>
                          <a:spcPts val="0"/>
                        </a:spcAft>
                        <a:buClrTx/>
                        <a:buSzTx/>
                        <a:buFontTx/>
                        <a:buNone/>
                        <a:tabLst/>
                        <a:defRPr/>
                      </a:pPr>
                      <a:endParaRPr lang="en-US" sz="100" b="1">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09630" rtl="0" eaLnBrk="1" fontAlgn="auto" latinLnBrk="0" hangingPunct="1">
                        <a:lnSpc>
                          <a:spcPct val="120000"/>
                        </a:lnSpc>
                        <a:spcBef>
                          <a:spcPts val="0"/>
                        </a:spcBef>
                        <a:spcAft>
                          <a:spcPts val="0"/>
                        </a:spcAft>
                        <a:buClrTx/>
                        <a:buSzTx/>
                        <a:buFontTx/>
                        <a:buNone/>
                        <a:tabLst/>
                        <a:defRPr/>
                      </a:pPr>
                      <a:endParaRPr lang="en-US" sz="100" b="1">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pPr>
                      <a:endParaRPr lang="en-US" sz="1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696705"/>
                  </a:ext>
                </a:extLst>
              </a:tr>
              <a:tr h="84604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u="none" strike="noStrike" kern="1200" noProof="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LPCN 1154</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0" i="1" u="none" strike="noStrike" kern="120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(Postpartum Depression)</a:t>
                      </a:r>
                      <a:endParaRPr lang="en-US" sz="1200" b="0" i="1" u="none" strike="noStrike" kern="12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000" b="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Initiate pivotal study, Q4 2023</a:t>
                      </a:r>
                    </a:p>
                  </a:txBody>
                  <a:tcPr marL="57591" marR="57591" marT="85320" marB="74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7567915"/>
                  </a:ext>
                </a:extLst>
              </a:tr>
              <a:tr h="8461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u="none" strike="noStrike">
                          <a:solidFill>
                            <a:schemeClr val="accent4"/>
                          </a:solidFill>
                          <a:effectLst/>
                          <a:latin typeface="Helvetica Neue" panose="02000503000000020004" pitchFamily="2" charset="0"/>
                          <a:ea typeface="Helvetica Neue" panose="02000503000000020004" pitchFamily="2" charset="0"/>
                          <a:cs typeface="Helvetica Neue" panose="02000503000000020004" pitchFamily="2" charset="0"/>
                        </a:rPr>
                        <a:t>LPCN 1148</a:t>
                      </a:r>
                      <a:r>
                        <a:rPr lang="en-US" sz="1400" b="0" u="none" strike="noStrike">
                          <a:solidFill>
                            <a:schemeClr val="accent4"/>
                          </a:solidFill>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US" sz="1200" b="0" i="1" u="none" strike="noStrike" kern="12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rPr>
                        <a:t>Liver Cirrhosis - Hepatic Encephalopathy; Secondary Sarcopenia)</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050" b="0" i="0" u="none" strike="noStrike" kern="1200">
                          <a:solidFill>
                            <a:srgbClr val="000000"/>
                          </a:solidFill>
                          <a:effectLst/>
                          <a:latin typeface="Helvetica Neue" panose="02000503000000020004" pitchFamily="2" charset="0"/>
                        </a:rPr>
                        <a:t>Phase 2 POC topline results, mid 2023</a:t>
                      </a:r>
                    </a:p>
                  </a:txBody>
                  <a:tcPr marL="57591" marR="57591" marT="85320" marB="74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534030"/>
                  </a:ext>
                </a:extLst>
              </a:tr>
              <a:tr h="846045">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u="none" strike="noStrike" kern="120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LPCN 2101</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0" i="1" u="none" strike="noStrike" kern="120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(Women With Epilepsy)</a:t>
                      </a:r>
                      <a:endParaRPr lang="en-US" sz="1200" b="0" i="1" u="none" strike="noStrike" kern="120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20000"/>
                        </a:lnSpc>
                        <a:spcBef>
                          <a:spcPts val="600"/>
                        </a:spcBef>
                        <a:spcAft>
                          <a:spcPts val="0"/>
                        </a:spcAft>
                        <a:buClr>
                          <a:schemeClr val="tx1">
                            <a:lumMod val="50000"/>
                            <a:lumOff val="50000"/>
                          </a:schemeClr>
                        </a:buClr>
                        <a:buSzPct val="100000"/>
                        <a:buFontTx/>
                        <a:buNone/>
                        <a:tabLst/>
                        <a:defRPr/>
                      </a:pPr>
                      <a:r>
                        <a:rPr lang="en-US" sz="1050" b="0" u="none"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IND cleared for Phase 2</a:t>
                      </a:r>
                    </a:p>
                  </a:txBody>
                  <a:tcPr marL="57591" marR="57591" marT="85320" marB="7465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623817"/>
                  </a:ext>
                </a:extLst>
              </a:tr>
              <a:tr h="72330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u="none" strike="noStrike" kern="1200">
                          <a:solidFill>
                            <a:schemeClr val="tx2"/>
                          </a:solidFill>
                          <a:effectLst/>
                          <a:latin typeface="Helvetica Neue" panose="02000503000000020004" pitchFamily="2" charset="0"/>
                          <a:ea typeface="Helvetica Neue" panose="02000503000000020004" pitchFamily="2" charset="0"/>
                          <a:cs typeface="Helvetica Neue" panose="02000503000000020004" pitchFamily="2" charset="0"/>
                        </a:rPr>
                        <a:t>Neuroactive Steroid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pPr>
                      <a:endParaRPr lang="en-US" sz="1200" b="1" i="0">
                        <a:latin typeface="Helvetica Neue" panose="02000503000000020004" pitchFamily="2" charset="0"/>
                        <a:ea typeface="Helvetica Neue" panose="02000503000000020004" pitchFamily="2" charset="0"/>
                        <a:cs typeface="Helvetica Neue" panose="02000503000000020004"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pPr>
                      <a:r>
                        <a:rPr lang="en-US" sz="1000" b="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Exploratory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071452"/>
                  </a:ext>
                </a:extLst>
              </a:tr>
            </a:tbl>
          </a:graphicData>
        </a:graphic>
      </p:graphicFrame>
      <p:sp>
        <p:nvSpPr>
          <p:cNvPr id="23" name="Rectangle 22">
            <a:extLst>
              <a:ext uri="{FF2B5EF4-FFF2-40B4-BE49-F238E27FC236}">
                <a16:creationId xmlns:a16="http://schemas.microsoft.com/office/drawing/2014/main" id="{53DA610D-CDA2-5F45-CB6E-37446E013623}"/>
              </a:ext>
            </a:extLst>
          </p:cNvPr>
          <p:cNvSpPr/>
          <p:nvPr/>
        </p:nvSpPr>
        <p:spPr>
          <a:xfrm>
            <a:off x="520203" y="2160872"/>
            <a:ext cx="11032479" cy="7147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A6275B55-854D-7FB7-6F07-C8FB911C30ED}"/>
              </a:ext>
            </a:extLst>
          </p:cNvPr>
          <p:cNvGrpSpPr/>
          <p:nvPr/>
        </p:nvGrpSpPr>
        <p:grpSpPr>
          <a:xfrm>
            <a:off x="3819881" y="2591949"/>
            <a:ext cx="6358518" cy="2781466"/>
            <a:chOff x="3333768" y="2359434"/>
            <a:chExt cx="6865230" cy="2781466"/>
          </a:xfrm>
        </p:grpSpPr>
        <p:sp>
          <p:nvSpPr>
            <p:cNvPr id="17" name="Rounded Rectangle 16">
              <a:extLst>
                <a:ext uri="{FF2B5EF4-FFF2-40B4-BE49-F238E27FC236}">
                  <a16:creationId xmlns:a16="http://schemas.microsoft.com/office/drawing/2014/main" id="{B8F72DB2-34BA-CC50-0A6C-F4121EEA5596}"/>
                </a:ext>
              </a:extLst>
            </p:cNvPr>
            <p:cNvSpPr/>
            <p:nvPr/>
          </p:nvSpPr>
          <p:spPr>
            <a:xfrm>
              <a:off x="3333768" y="2359434"/>
              <a:ext cx="6865230" cy="30424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EBA76618-9736-12C7-F508-162877067F37}"/>
                </a:ext>
              </a:extLst>
            </p:cNvPr>
            <p:cNvSpPr/>
            <p:nvPr/>
          </p:nvSpPr>
          <p:spPr>
            <a:xfrm>
              <a:off x="3333768" y="2359434"/>
              <a:ext cx="3981432" cy="3042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ABD662DE-82D2-8F64-5C3E-84C273DAFC23}"/>
                </a:ext>
              </a:extLst>
            </p:cNvPr>
            <p:cNvSpPr/>
            <p:nvPr/>
          </p:nvSpPr>
          <p:spPr>
            <a:xfrm>
              <a:off x="3333768" y="3208186"/>
              <a:ext cx="6865230" cy="30424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77D8553B-9384-129B-20CB-0AFFE92EF86C}"/>
                </a:ext>
              </a:extLst>
            </p:cNvPr>
            <p:cNvSpPr/>
            <p:nvPr/>
          </p:nvSpPr>
          <p:spPr>
            <a:xfrm>
              <a:off x="3333768" y="3208186"/>
              <a:ext cx="3981432" cy="30424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EC5C79ED-2CC5-454E-024B-E3386F5548BF}"/>
                </a:ext>
              </a:extLst>
            </p:cNvPr>
            <p:cNvSpPr/>
            <p:nvPr/>
          </p:nvSpPr>
          <p:spPr>
            <a:xfrm>
              <a:off x="3333768" y="4058952"/>
              <a:ext cx="6865230" cy="30424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7786D8D6-1D43-B4E9-251A-017C71C5BBAB}"/>
                </a:ext>
              </a:extLst>
            </p:cNvPr>
            <p:cNvSpPr/>
            <p:nvPr/>
          </p:nvSpPr>
          <p:spPr>
            <a:xfrm>
              <a:off x="3333768" y="4058952"/>
              <a:ext cx="2609832" cy="3042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70B8B35A-F4F8-E5EC-3AD0-11E4303E78A3}"/>
                </a:ext>
              </a:extLst>
            </p:cNvPr>
            <p:cNvSpPr/>
            <p:nvPr/>
          </p:nvSpPr>
          <p:spPr>
            <a:xfrm>
              <a:off x="3333768" y="4836660"/>
              <a:ext cx="6865230" cy="30424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66439126-A4BF-9557-B0C2-1253B7464328}"/>
                </a:ext>
              </a:extLst>
            </p:cNvPr>
            <p:cNvSpPr/>
            <p:nvPr/>
          </p:nvSpPr>
          <p:spPr>
            <a:xfrm>
              <a:off x="3333768" y="4836660"/>
              <a:ext cx="1398252" cy="3042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4422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421007F-6F03-8979-65B2-E7219EA561B1}"/>
              </a:ext>
            </a:extLst>
          </p:cNvPr>
          <p:cNvSpPr/>
          <p:nvPr/>
        </p:nvSpPr>
        <p:spPr>
          <a:xfrm>
            <a:off x="1" y="1302511"/>
            <a:ext cx="4826290" cy="521161"/>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F15C5DE-F7B0-2BA1-6C6F-6C5BFD82FAAE}"/>
              </a:ext>
            </a:extLst>
          </p:cNvPr>
          <p:cNvSpPr/>
          <p:nvPr/>
        </p:nvSpPr>
        <p:spPr>
          <a:xfrm>
            <a:off x="4826290" y="1302511"/>
            <a:ext cx="7365709" cy="521161"/>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4A5D4-AD8C-F5E1-803E-084852A54B8F}"/>
              </a:ext>
            </a:extLst>
          </p:cNvPr>
          <p:cNvSpPr>
            <a:spLocks noGrp="1"/>
          </p:cNvSpPr>
          <p:nvPr>
            <p:ph type="title"/>
          </p:nvPr>
        </p:nvSpPr>
        <p:spPr/>
        <p:txBody>
          <a:bodyPr/>
          <a:lstStyle/>
          <a:p>
            <a:r>
              <a:rPr lang="en-US">
                <a:latin typeface="Helvetica Neue"/>
              </a:rPr>
              <a:t>Unlocking Value Through Partnering</a:t>
            </a:r>
            <a:endParaRPr lang="en-US"/>
          </a:p>
        </p:txBody>
      </p:sp>
      <p:sp>
        <p:nvSpPr>
          <p:cNvPr id="22" name="TextBox 21">
            <a:extLst>
              <a:ext uri="{FF2B5EF4-FFF2-40B4-BE49-F238E27FC236}">
                <a16:creationId xmlns:a16="http://schemas.microsoft.com/office/drawing/2014/main" id="{CB1495A7-1B82-8904-A039-38350AAC98A0}"/>
              </a:ext>
            </a:extLst>
          </p:cNvPr>
          <p:cNvSpPr txBox="1"/>
          <p:nvPr/>
        </p:nvSpPr>
        <p:spPr>
          <a:xfrm>
            <a:off x="838253" y="2129135"/>
            <a:ext cx="3988037" cy="3327962"/>
          </a:xfrm>
          <a:prstGeom prst="rect">
            <a:avLst/>
          </a:prstGeom>
          <a:noFill/>
        </p:spPr>
        <p:txBody>
          <a:bodyPr wrap="square">
            <a:spAutoFit/>
          </a:bodyPr>
          <a:lstStyle/>
          <a:p>
            <a:pPr marL="12700" lvl="1">
              <a:lnSpc>
                <a:spcPct val="150000"/>
              </a:lnSpc>
              <a:spcBef>
                <a:spcPts val="2800"/>
              </a:spcBef>
            </a:pPr>
            <a:r>
              <a:rPr lang="en-US" sz="16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Enables focus on CNS opportunities</a:t>
            </a:r>
          </a:p>
          <a:p>
            <a:pPr marL="12700" lvl="1">
              <a:lnSpc>
                <a:spcPct val="150000"/>
              </a:lnSpc>
              <a:spcBef>
                <a:spcPts val="2800"/>
              </a:spcBef>
            </a:pPr>
            <a:r>
              <a:rPr lang="en-US" sz="16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Candidate advancement </a:t>
            </a:r>
          </a:p>
          <a:p>
            <a:pPr marL="12700" lvl="1">
              <a:lnSpc>
                <a:spcPct val="150000"/>
              </a:lnSpc>
              <a:spcBef>
                <a:spcPts val="2800"/>
              </a:spcBef>
            </a:pPr>
            <a:r>
              <a:rPr lang="en-US" sz="16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Risk diversification</a:t>
            </a:r>
          </a:p>
          <a:p>
            <a:pPr marL="12700" lvl="1">
              <a:lnSpc>
                <a:spcPct val="150000"/>
              </a:lnSpc>
              <a:spcBef>
                <a:spcPts val="2800"/>
              </a:spcBef>
            </a:pPr>
            <a:r>
              <a:rPr lang="en-US" sz="16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Potential for non-dilutive financing</a:t>
            </a:r>
          </a:p>
          <a:p>
            <a:pPr marL="12700" lvl="1">
              <a:lnSpc>
                <a:spcPct val="150000"/>
              </a:lnSpc>
              <a:spcBef>
                <a:spcPts val="2800"/>
              </a:spcBef>
            </a:pPr>
            <a:r>
              <a:rPr lang="en-US" sz="16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Improved resource management</a:t>
            </a:r>
          </a:p>
        </p:txBody>
      </p:sp>
      <p:sp>
        <p:nvSpPr>
          <p:cNvPr id="4" name="TextBox 3">
            <a:extLst>
              <a:ext uri="{FF2B5EF4-FFF2-40B4-BE49-F238E27FC236}">
                <a16:creationId xmlns:a16="http://schemas.microsoft.com/office/drawing/2014/main" id="{DBE62DED-CCF0-E2E2-21EF-EC45AB3C8784}"/>
              </a:ext>
            </a:extLst>
          </p:cNvPr>
          <p:cNvSpPr txBox="1"/>
          <p:nvPr/>
        </p:nvSpPr>
        <p:spPr>
          <a:xfrm>
            <a:off x="5003350" y="1363036"/>
            <a:ext cx="5121370" cy="400110"/>
          </a:xfrm>
          <a:prstGeom prst="rect">
            <a:avLst/>
          </a:prstGeom>
          <a:noFill/>
        </p:spPr>
        <p:txBody>
          <a:bodyPr wrap="square">
            <a:spAutoFit/>
          </a:bodyPr>
          <a:lstStyle/>
          <a:p>
            <a:r>
              <a:rPr lang="en-US" sz="20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Assets for Partnering</a:t>
            </a:r>
          </a:p>
        </p:txBody>
      </p:sp>
      <p:sp>
        <p:nvSpPr>
          <p:cNvPr id="6" name="TextBox 5">
            <a:extLst>
              <a:ext uri="{FF2B5EF4-FFF2-40B4-BE49-F238E27FC236}">
                <a16:creationId xmlns:a16="http://schemas.microsoft.com/office/drawing/2014/main" id="{0E86E0B5-CE53-40FA-893C-4AD3452006D0}"/>
              </a:ext>
            </a:extLst>
          </p:cNvPr>
          <p:cNvSpPr txBox="1"/>
          <p:nvPr/>
        </p:nvSpPr>
        <p:spPr>
          <a:xfrm>
            <a:off x="376752" y="1344673"/>
            <a:ext cx="3696144" cy="425373"/>
          </a:xfrm>
          <a:prstGeom prst="rect">
            <a:avLst/>
          </a:prstGeom>
          <a:noFill/>
        </p:spPr>
        <p:txBody>
          <a:bodyPr wrap="square">
            <a:spAutoFit/>
          </a:body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Partnering?</a:t>
            </a:r>
          </a:p>
        </p:txBody>
      </p:sp>
      <p:pic>
        <p:nvPicPr>
          <p:cNvPr id="60" name="Picture 59">
            <a:extLst>
              <a:ext uri="{FF2B5EF4-FFF2-40B4-BE49-F238E27FC236}">
                <a16:creationId xmlns:a16="http://schemas.microsoft.com/office/drawing/2014/main" id="{BA181502-56AA-6FC5-B71B-B145D86CE61A}"/>
              </a:ext>
            </a:extLst>
          </p:cNvPr>
          <p:cNvPicPr>
            <a:picLocks noChangeAspect="1"/>
          </p:cNvPicPr>
          <p:nvPr/>
        </p:nvPicPr>
        <p:blipFill>
          <a:blip r:embed="rId3"/>
          <a:stretch>
            <a:fillRect/>
          </a:stretch>
        </p:blipFill>
        <p:spPr>
          <a:xfrm>
            <a:off x="4956157" y="2043043"/>
            <a:ext cx="6999173" cy="3564467"/>
          </a:xfrm>
          <a:prstGeom prst="rect">
            <a:avLst/>
          </a:prstGeom>
        </p:spPr>
      </p:pic>
      <p:sp>
        <p:nvSpPr>
          <p:cNvPr id="8" name="TextBox 7">
            <a:extLst>
              <a:ext uri="{FF2B5EF4-FFF2-40B4-BE49-F238E27FC236}">
                <a16:creationId xmlns:a16="http://schemas.microsoft.com/office/drawing/2014/main" id="{E0AEB77F-F7FA-B03E-FE0A-D06609018FC6}"/>
              </a:ext>
            </a:extLst>
          </p:cNvPr>
          <p:cNvSpPr txBox="1"/>
          <p:nvPr/>
        </p:nvSpPr>
        <p:spPr>
          <a:xfrm>
            <a:off x="6159611" y="2846280"/>
            <a:ext cx="795131" cy="230832"/>
          </a:xfrm>
          <a:prstGeom prst="rect">
            <a:avLst/>
          </a:prstGeom>
          <a:noFill/>
        </p:spPr>
        <p:txBody>
          <a:bodyPr wrap="square" rtlCol="0">
            <a:spAutoFit/>
          </a:bodyPr>
          <a:lstStyle/>
          <a:p>
            <a:r>
              <a:rPr lang="en-US" sz="900"/>
              <a:t>(ex-US)</a:t>
            </a:r>
          </a:p>
        </p:txBody>
      </p:sp>
      <p:sp>
        <p:nvSpPr>
          <p:cNvPr id="15" name="AutoShape 152">
            <a:extLst>
              <a:ext uri="{FF2B5EF4-FFF2-40B4-BE49-F238E27FC236}">
                <a16:creationId xmlns:a16="http://schemas.microsoft.com/office/drawing/2014/main" id="{4914EE95-290C-8552-1A38-5EFB9D17C024}"/>
              </a:ext>
            </a:extLst>
          </p:cNvPr>
          <p:cNvSpPr>
            <a:spLocks/>
          </p:cNvSpPr>
          <p:nvPr/>
        </p:nvSpPr>
        <p:spPr bwMode="auto">
          <a:xfrm>
            <a:off x="501950" y="2245241"/>
            <a:ext cx="206436" cy="206436"/>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chemeClr val="accent3"/>
          </a:solidFill>
          <a:ln>
            <a:noFill/>
          </a:ln>
          <a:effectLst/>
        </p:spPr>
        <p:txBody>
          <a:bodyPr lIns="0" tIns="0" rIns="0" bIns="0"/>
          <a:lstStyle/>
          <a:p>
            <a:pPr algn="ctr"/>
            <a:endParaRPr lang="en-US" sz="1600"/>
          </a:p>
        </p:txBody>
      </p:sp>
      <p:sp>
        <p:nvSpPr>
          <p:cNvPr id="16" name="AutoShape 152">
            <a:extLst>
              <a:ext uri="{FF2B5EF4-FFF2-40B4-BE49-F238E27FC236}">
                <a16:creationId xmlns:a16="http://schemas.microsoft.com/office/drawing/2014/main" id="{70FA2E57-8A14-9827-ED22-EEDA24FBFD80}"/>
              </a:ext>
            </a:extLst>
          </p:cNvPr>
          <p:cNvSpPr>
            <a:spLocks/>
          </p:cNvSpPr>
          <p:nvPr/>
        </p:nvSpPr>
        <p:spPr bwMode="auto">
          <a:xfrm>
            <a:off x="501950" y="3007762"/>
            <a:ext cx="206436" cy="206436"/>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chemeClr val="accent3"/>
          </a:solidFill>
          <a:ln>
            <a:noFill/>
          </a:ln>
          <a:effectLst/>
        </p:spPr>
        <p:txBody>
          <a:bodyPr lIns="0" tIns="0" rIns="0" bIns="0"/>
          <a:lstStyle/>
          <a:p>
            <a:pPr algn="ctr"/>
            <a:endParaRPr lang="en-US" sz="1600"/>
          </a:p>
        </p:txBody>
      </p:sp>
      <p:sp>
        <p:nvSpPr>
          <p:cNvPr id="17" name="AutoShape 152">
            <a:extLst>
              <a:ext uri="{FF2B5EF4-FFF2-40B4-BE49-F238E27FC236}">
                <a16:creationId xmlns:a16="http://schemas.microsoft.com/office/drawing/2014/main" id="{F89657D5-DC85-64A0-FADF-D87421559FBE}"/>
              </a:ext>
            </a:extLst>
          </p:cNvPr>
          <p:cNvSpPr>
            <a:spLocks/>
          </p:cNvSpPr>
          <p:nvPr/>
        </p:nvSpPr>
        <p:spPr bwMode="auto">
          <a:xfrm>
            <a:off x="501950" y="3722058"/>
            <a:ext cx="206436" cy="206436"/>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chemeClr val="accent3"/>
          </a:solidFill>
          <a:ln>
            <a:noFill/>
          </a:ln>
          <a:effectLst/>
        </p:spPr>
        <p:txBody>
          <a:bodyPr lIns="0" tIns="0" rIns="0" bIns="0"/>
          <a:lstStyle/>
          <a:p>
            <a:pPr algn="ctr"/>
            <a:endParaRPr lang="en-US" sz="1600"/>
          </a:p>
        </p:txBody>
      </p:sp>
      <p:sp>
        <p:nvSpPr>
          <p:cNvPr id="18" name="AutoShape 152">
            <a:extLst>
              <a:ext uri="{FF2B5EF4-FFF2-40B4-BE49-F238E27FC236}">
                <a16:creationId xmlns:a16="http://schemas.microsoft.com/office/drawing/2014/main" id="{C6941CBC-8C0D-D5F3-A2B2-8C24F522D3F9}"/>
              </a:ext>
            </a:extLst>
          </p:cNvPr>
          <p:cNvSpPr>
            <a:spLocks/>
          </p:cNvSpPr>
          <p:nvPr/>
        </p:nvSpPr>
        <p:spPr bwMode="auto">
          <a:xfrm>
            <a:off x="501950" y="4436354"/>
            <a:ext cx="206436" cy="206436"/>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chemeClr val="accent3"/>
          </a:solidFill>
          <a:ln>
            <a:noFill/>
          </a:ln>
          <a:effectLst/>
        </p:spPr>
        <p:txBody>
          <a:bodyPr lIns="0" tIns="0" rIns="0" bIns="0"/>
          <a:lstStyle/>
          <a:p>
            <a:pPr algn="ctr"/>
            <a:endParaRPr lang="en-US" sz="1600"/>
          </a:p>
        </p:txBody>
      </p:sp>
      <p:sp>
        <p:nvSpPr>
          <p:cNvPr id="19" name="AutoShape 152">
            <a:extLst>
              <a:ext uri="{FF2B5EF4-FFF2-40B4-BE49-F238E27FC236}">
                <a16:creationId xmlns:a16="http://schemas.microsoft.com/office/drawing/2014/main" id="{3B477D54-A96B-FD71-90C2-8051241AD791}"/>
              </a:ext>
            </a:extLst>
          </p:cNvPr>
          <p:cNvSpPr>
            <a:spLocks/>
          </p:cNvSpPr>
          <p:nvPr/>
        </p:nvSpPr>
        <p:spPr bwMode="auto">
          <a:xfrm>
            <a:off x="501950" y="5150650"/>
            <a:ext cx="206436" cy="206436"/>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66497139 w 21600"/>
              <a:gd name="T11" fmla="*/ 74834154 h 21600"/>
              <a:gd name="T12" fmla="*/ 95172298 w 21600"/>
              <a:gd name="T13" fmla="*/ 146329007 h 21600"/>
              <a:gd name="T14" fmla="*/ 86150424 w 21600"/>
              <a:gd name="T15" fmla="*/ 150072455 h 21600"/>
              <a:gd name="T16" fmla="*/ 79989396 w 21600"/>
              <a:gd name="T17" fmla="*/ 150072455 h 21600"/>
              <a:gd name="T18" fmla="*/ 70967522 w 21600"/>
              <a:gd name="T19" fmla="*/ 146329007 h 21600"/>
              <a:gd name="T20" fmla="*/ 37383661 w 21600"/>
              <a:gd name="T21" fmla="*/ 112584627 h 21600"/>
              <a:gd name="T22" fmla="*/ 37393263 w 21600"/>
              <a:gd name="T23" fmla="*/ 105096865 h 21600"/>
              <a:gd name="T24" fmla="*/ 50610360 w 21600"/>
              <a:gd name="T25" fmla="*/ 91879759 h 21600"/>
              <a:gd name="T26" fmla="*/ 58089505 w 21600"/>
              <a:gd name="T27" fmla="*/ 91879759 h 21600"/>
              <a:gd name="T28" fmla="*/ 79547115 w 21600"/>
              <a:gd name="T29" fmla="*/ 113290530 h 21600"/>
              <a:gd name="T30" fmla="*/ 87025384 w 21600"/>
              <a:gd name="T31" fmla="*/ 113281026 h 21600"/>
              <a:gd name="T32" fmla="*/ 145848524 w 21600"/>
              <a:gd name="T33" fmla="*/ 54326075 h 21600"/>
              <a:gd name="T34" fmla="*/ 153327758 w 21600"/>
              <a:gd name="T35" fmla="*/ 54307934 h 21600"/>
              <a:gd name="T36" fmla="*/ 166478999 w 21600"/>
              <a:gd name="T37" fmla="*/ 67364522 h 21600"/>
              <a:gd name="T38" fmla="*/ 166497139 w 21600"/>
              <a:gd name="T39" fmla="*/ 74834154 h 21600"/>
              <a:gd name="T40" fmla="*/ 166497139 w 21600"/>
              <a:gd name="T41" fmla="*/ 74834154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chemeClr val="accent3"/>
          </a:solidFill>
          <a:ln>
            <a:noFill/>
          </a:ln>
          <a:effectLst/>
        </p:spPr>
        <p:txBody>
          <a:bodyPr lIns="0" tIns="0" rIns="0" bIns="0"/>
          <a:lstStyle/>
          <a:p>
            <a:pPr algn="ctr"/>
            <a:endParaRPr lang="en-US" sz="1600"/>
          </a:p>
        </p:txBody>
      </p:sp>
    </p:spTree>
    <p:extLst>
      <p:ext uri="{BB962C8B-B14F-4D97-AF65-F5344CB8AC3E}">
        <p14:creationId xmlns:p14="http://schemas.microsoft.com/office/powerpoint/2010/main" val="115365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10;&#10;Description automatically generated">
            <a:extLst>
              <a:ext uri="{FF2B5EF4-FFF2-40B4-BE49-F238E27FC236}">
                <a16:creationId xmlns:a16="http://schemas.microsoft.com/office/drawing/2014/main" id="{595DF064-BA23-EC30-1904-47E2D97E9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83" y="0"/>
            <a:ext cx="11785942" cy="6917375"/>
          </a:xfrm>
          <a:prstGeom prst="rect">
            <a:avLst/>
          </a:prstGeom>
        </p:spPr>
      </p:pic>
      <p:sp>
        <p:nvSpPr>
          <p:cNvPr id="18" name="Title 1">
            <a:extLst>
              <a:ext uri="{FF2B5EF4-FFF2-40B4-BE49-F238E27FC236}">
                <a16:creationId xmlns:a16="http://schemas.microsoft.com/office/drawing/2014/main" id="{AC2BB64C-FEE5-9A4F-A5F4-93C0184731E7}"/>
              </a:ext>
            </a:extLst>
          </p:cNvPr>
          <p:cNvSpPr txBox="1">
            <a:spLocks/>
          </p:cNvSpPr>
          <p:nvPr/>
        </p:nvSpPr>
        <p:spPr>
          <a:xfrm>
            <a:off x="507222" y="3261269"/>
            <a:ext cx="4701892" cy="117089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800" b="1">
                <a:solidFill>
                  <a:schemeClr val="accent1"/>
                </a:solidFill>
              </a:rPr>
              <a:t>LPCN 1154</a:t>
            </a:r>
          </a:p>
          <a:p>
            <a:r>
              <a:rPr lang="en-US" sz="2400">
                <a:solidFill>
                  <a:schemeClr val="accent2"/>
                </a:solidFill>
              </a:rPr>
              <a:t>Oral </a:t>
            </a:r>
            <a:r>
              <a:rPr lang="en-US" sz="2400" err="1">
                <a:solidFill>
                  <a:schemeClr val="accent2"/>
                </a:solidFill>
              </a:rPr>
              <a:t>Brexanolone</a:t>
            </a:r>
            <a:r>
              <a:rPr lang="en-US" sz="2400">
                <a:solidFill>
                  <a:schemeClr val="accent2"/>
                </a:solidFill>
              </a:rPr>
              <a:t> for </a:t>
            </a:r>
          </a:p>
          <a:p>
            <a:r>
              <a:rPr lang="en-US" sz="2400">
                <a:solidFill>
                  <a:schemeClr val="accent2"/>
                </a:solidFill>
              </a:rPr>
              <a:t>Postpartum Depression (PPD) </a:t>
            </a:r>
          </a:p>
          <a:p>
            <a:endParaRPr lang="en-US" sz="2400">
              <a:solidFill>
                <a:schemeClr val="accent2"/>
              </a:solidFill>
            </a:endParaRPr>
          </a:p>
          <a:p>
            <a:endParaRPr lang="en-US" sz="2400">
              <a:solidFill>
                <a:schemeClr val="accent2"/>
              </a:solidFill>
            </a:endParaRPr>
          </a:p>
        </p:txBody>
      </p:sp>
      <p:sp>
        <p:nvSpPr>
          <p:cNvPr id="6" name="Title 1">
            <a:extLst>
              <a:ext uri="{FF2B5EF4-FFF2-40B4-BE49-F238E27FC236}">
                <a16:creationId xmlns:a16="http://schemas.microsoft.com/office/drawing/2014/main" id="{79EAA49C-264E-4DF2-994F-C2A10EC88715}"/>
              </a:ext>
            </a:extLst>
          </p:cNvPr>
          <p:cNvSpPr txBox="1">
            <a:spLocks/>
          </p:cNvSpPr>
          <p:nvPr/>
        </p:nvSpPr>
        <p:spPr>
          <a:xfrm>
            <a:off x="149427" y="5246980"/>
            <a:ext cx="4475121" cy="136207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50000"/>
              </a:lnSpc>
            </a:pPr>
            <a:endParaRPr lang="en-US" sz="20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627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holding a child&#10;&#10;Description automatically generated with low confidence">
            <a:extLst>
              <a:ext uri="{FF2B5EF4-FFF2-40B4-BE49-F238E27FC236}">
                <a16:creationId xmlns:a16="http://schemas.microsoft.com/office/drawing/2014/main" id="{DF5AAD57-B0DF-1B7F-7B22-DE779575A4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90" r="44274"/>
          <a:stretch/>
        </p:blipFill>
        <p:spPr>
          <a:xfrm>
            <a:off x="6996549" y="0"/>
            <a:ext cx="5195451" cy="6397896"/>
          </a:xfrm>
          <a:prstGeom prst="rect">
            <a:avLst/>
          </a:prstGeom>
        </p:spPr>
      </p:pic>
      <p:sp>
        <p:nvSpPr>
          <p:cNvPr id="16" name="Content Placeholder 9">
            <a:extLst>
              <a:ext uri="{FF2B5EF4-FFF2-40B4-BE49-F238E27FC236}">
                <a16:creationId xmlns:a16="http://schemas.microsoft.com/office/drawing/2014/main" id="{E3ED6515-C31B-3849-C778-33AA2364E749}"/>
              </a:ext>
            </a:extLst>
          </p:cNvPr>
          <p:cNvSpPr>
            <a:spLocks noGrp="1"/>
          </p:cNvSpPr>
          <p:nvPr>
            <p:ph idx="1"/>
          </p:nvPr>
        </p:nvSpPr>
        <p:spPr>
          <a:xfrm>
            <a:off x="435292" y="1725558"/>
            <a:ext cx="6468655" cy="3980379"/>
          </a:xfrm>
        </p:spPr>
        <p:txBody>
          <a:bodyPr/>
          <a:lstStyle/>
          <a:p>
            <a:pPr>
              <a:lnSpc>
                <a:spcPct val="120000"/>
              </a:lnSpc>
              <a:spcBef>
                <a:spcPts val="1200"/>
              </a:spcBef>
            </a:pPr>
            <a:r>
              <a:rPr lang="en-US" sz="1600">
                <a:solidFill>
                  <a:prstClr val="black">
                    <a:hueOff val="0"/>
                    <a:satOff val="0"/>
                    <a:lumOff val="0"/>
                    <a:alphaOff val="0"/>
                  </a:prstClr>
                </a:solidFill>
              </a:rPr>
              <a:t>Estimated patients in the U.S. with PPD:  ~500K annually</a:t>
            </a:r>
            <a:r>
              <a:rPr lang="en-US" sz="1600" baseline="30000">
                <a:solidFill>
                  <a:prstClr val="black">
                    <a:hueOff val="0"/>
                    <a:satOff val="0"/>
                    <a:lumOff val="0"/>
                    <a:alphaOff val="0"/>
                  </a:prstClr>
                </a:solidFill>
              </a:rPr>
              <a:t>1 </a:t>
            </a:r>
          </a:p>
          <a:p>
            <a:pPr>
              <a:lnSpc>
                <a:spcPct val="120000"/>
              </a:lnSpc>
              <a:spcBef>
                <a:spcPts val="1200"/>
              </a:spcBef>
            </a:pPr>
            <a:r>
              <a:rPr lang="en-US" sz="1600">
                <a:solidFill>
                  <a:prstClr val="black">
                    <a:hueOff val="0"/>
                    <a:satOff val="0"/>
                    <a:lumOff val="0"/>
                    <a:alphaOff val="0"/>
                  </a:prstClr>
                </a:solidFill>
              </a:rPr>
              <a:t>The prevalence of adolescent-onset PPD is two-folds higher than adult-onset PPD</a:t>
            </a:r>
            <a:r>
              <a:rPr lang="en-US" sz="1600" baseline="30000">
                <a:solidFill>
                  <a:prstClr val="black">
                    <a:hueOff val="0"/>
                    <a:satOff val="0"/>
                    <a:lumOff val="0"/>
                    <a:alphaOff val="0"/>
                  </a:prstClr>
                </a:solidFill>
              </a:rPr>
              <a:t>2</a:t>
            </a:r>
            <a:endParaRPr lang="en-US" sz="1600">
              <a:solidFill>
                <a:prstClr val="black">
                  <a:hueOff val="0"/>
                  <a:satOff val="0"/>
                  <a:lumOff val="0"/>
                  <a:alphaOff val="0"/>
                </a:prstClr>
              </a:solidFill>
            </a:endParaRPr>
          </a:p>
          <a:p>
            <a:pPr>
              <a:lnSpc>
                <a:spcPct val="120000"/>
              </a:lnSpc>
              <a:spcBef>
                <a:spcPts val="1200"/>
              </a:spcBef>
            </a:pPr>
            <a:r>
              <a:rPr lang="en-US" sz="1600">
                <a:solidFill>
                  <a:prstClr val="black">
                    <a:hueOff val="0"/>
                    <a:satOff val="0"/>
                    <a:lumOff val="0"/>
                    <a:alphaOff val="0"/>
                  </a:prstClr>
                </a:solidFill>
              </a:rPr>
              <a:t>Suicide/suicide ideation, a significant concern: Suicide is a leading cause of maternal death in the first year following childbirth</a:t>
            </a:r>
            <a:r>
              <a:rPr lang="en-US" sz="1600" baseline="30000">
                <a:solidFill>
                  <a:prstClr val="black">
                    <a:hueOff val="0"/>
                    <a:satOff val="0"/>
                    <a:lumOff val="0"/>
                    <a:alphaOff val="0"/>
                  </a:prstClr>
                </a:solidFill>
              </a:rPr>
              <a:t>3</a:t>
            </a:r>
            <a:endParaRPr lang="en-US" sz="1600">
              <a:solidFill>
                <a:prstClr val="black">
                  <a:hueOff val="0"/>
                  <a:satOff val="0"/>
                  <a:lumOff val="0"/>
                  <a:alphaOff val="0"/>
                </a:prstClr>
              </a:solidFill>
            </a:endParaRPr>
          </a:p>
          <a:p>
            <a:pPr lvl="1">
              <a:lnSpc>
                <a:spcPct val="120000"/>
              </a:lnSpc>
              <a:spcBef>
                <a:spcPts val="1200"/>
              </a:spcBef>
            </a:pPr>
            <a:r>
              <a:rPr lang="en-US" sz="1400">
                <a:solidFill>
                  <a:prstClr val="black">
                    <a:hueOff val="0"/>
                    <a:satOff val="0"/>
                    <a:lumOff val="0"/>
                    <a:alphaOff val="0"/>
                  </a:prstClr>
                </a:solidFill>
              </a:rPr>
              <a:t>Up to 30% of women with PPD experience suicidal ideations</a:t>
            </a:r>
            <a:r>
              <a:rPr lang="en-US" sz="1400" baseline="30000">
                <a:solidFill>
                  <a:prstClr val="black">
                    <a:hueOff val="0"/>
                    <a:satOff val="0"/>
                    <a:lumOff val="0"/>
                    <a:alphaOff val="0"/>
                  </a:prstClr>
                </a:solidFill>
              </a:rPr>
              <a:t>4</a:t>
            </a:r>
          </a:p>
          <a:p>
            <a:pPr>
              <a:lnSpc>
                <a:spcPct val="120000"/>
              </a:lnSpc>
              <a:spcBef>
                <a:spcPts val="1200"/>
              </a:spcBef>
            </a:pPr>
            <a:r>
              <a:rPr lang="en-US" sz="1600">
                <a:solidFill>
                  <a:prstClr val="black">
                    <a:hueOff val="0"/>
                    <a:satOff val="0"/>
                    <a:lumOff val="0"/>
                    <a:alphaOff val="0"/>
                  </a:prstClr>
                </a:solidFill>
              </a:rPr>
              <a:t>Warrants ensuring no harm done to mother and infant</a:t>
            </a:r>
          </a:p>
          <a:p>
            <a:pPr>
              <a:lnSpc>
                <a:spcPct val="120000"/>
              </a:lnSpc>
              <a:spcBef>
                <a:spcPts val="1200"/>
              </a:spcBef>
            </a:pPr>
            <a:r>
              <a:rPr lang="en-US" sz="1600">
                <a:solidFill>
                  <a:prstClr val="black">
                    <a:hueOff val="0"/>
                    <a:satOff val="0"/>
                    <a:lumOff val="0"/>
                    <a:alphaOff val="0"/>
                  </a:prstClr>
                </a:solidFill>
              </a:rPr>
              <a:t>Negative impact on family </a:t>
            </a:r>
          </a:p>
        </p:txBody>
      </p:sp>
      <p:sp>
        <p:nvSpPr>
          <p:cNvPr id="19" name="Text Placeholder 22">
            <a:extLst>
              <a:ext uri="{FF2B5EF4-FFF2-40B4-BE49-F238E27FC236}">
                <a16:creationId xmlns:a16="http://schemas.microsoft.com/office/drawing/2014/main" id="{A3E8FA3C-A0C3-11E7-4213-5353072EF0E1}"/>
              </a:ext>
            </a:extLst>
          </p:cNvPr>
          <p:cNvSpPr txBox="1">
            <a:spLocks/>
          </p:cNvSpPr>
          <p:nvPr/>
        </p:nvSpPr>
        <p:spPr>
          <a:xfrm>
            <a:off x="1296609" y="6509159"/>
            <a:ext cx="8239019" cy="302754"/>
          </a:xfrm>
          <a:prstGeom prst="rect">
            <a:avLst/>
          </a:prstGeom>
        </p:spPr>
        <p:txBody>
          <a:bodyPr anchor="ctr" anchorCtr="0">
            <a:noAutofit/>
          </a:bodyPr>
          <a:lstStyle>
            <a:lvl1pPr marL="9525" indent="0" algn="l" defTabSz="609585" rtl="0" eaLnBrk="1" latinLnBrk="0" hangingPunct="1">
              <a:spcBef>
                <a:spcPts val="0"/>
              </a:spcBef>
              <a:buClr>
                <a:schemeClr val="accent3"/>
              </a:buClr>
              <a:buFontTx/>
              <a:buNone/>
              <a:tabLst/>
              <a:defRPr sz="800" b="0" i="0" kern="12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2pPr>
            <a:lvl3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3pPr>
            <a:lvl4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4pPr>
            <a:lvl5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1440" indent="-91440">
              <a:buClrTx/>
              <a:buFont typeface="+mj-lt"/>
              <a:buAutoNum type="arabicPeriod"/>
            </a:pPr>
            <a:r>
              <a:rPr lang="en-US" sz="700"/>
              <a:t>CDC’s Pregnancy Risk Assessment: https://www.cdc.gov/reproductivehealth/depression/index.htm</a:t>
            </a:r>
          </a:p>
          <a:p>
            <a:pPr marL="91440" indent="-91440">
              <a:buClrTx/>
              <a:buFont typeface="+mj-lt"/>
              <a:buAutoNum type="arabicPeriod"/>
            </a:pPr>
            <a:r>
              <a:rPr lang="en-US" sz="700"/>
              <a:t>sNDA 211371 S-007 Multi-disciplinary Review and Evaluation ZULRESSO (brexanolone) injection, for intravenous use</a:t>
            </a:r>
          </a:p>
          <a:p>
            <a:pPr marL="91440" indent="-91440">
              <a:buClrTx/>
              <a:buFont typeface="+mj-lt"/>
              <a:buAutoNum type="arabicPeriod"/>
            </a:pPr>
            <a:r>
              <a:rPr lang="en-US" sz="700"/>
              <a:t>Chin et al. Curr Psychiatry Rep, 2022; 24(4):239-275</a:t>
            </a:r>
          </a:p>
          <a:p>
            <a:pPr marL="91440" indent="-91440">
              <a:buClrTx/>
              <a:buFont typeface="+mj-lt"/>
              <a:buAutoNum type="arabicPeriod"/>
            </a:pPr>
            <a:r>
              <a:rPr lang="en-US" sz="700"/>
              <a:t>Mauri et al. Arch Womens Ment Health. 2012; 15(1): 39-47</a:t>
            </a:r>
          </a:p>
        </p:txBody>
      </p:sp>
      <p:sp>
        <p:nvSpPr>
          <p:cNvPr id="22" name="Rectangle 21">
            <a:extLst>
              <a:ext uri="{FF2B5EF4-FFF2-40B4-BE49-F238E27FC236}">
                <a16:creationId xmlns:a16="http://schemas.microsoft.com/office/drawing/2014/main" id="{0109CC8C-3F5B-E81D-092A-7E80B8E4891D}"/>
              </a:ext>
            </a:extLst>
          </p:cNvPr>
          <p:cNvSpPr/>
          <p:nvPr/>
        </p:nvSpPr>
        <p:spPr>
          <a:xfrm>
            <a:off x="6996549" y="0"/>
            <a:ext cx="5195451" cy="6463072"/>
          </a:xfrm>
          <a:prstGeom prst="rect">
            <a:avLst/>
          </a:prstGeom>
          <a:gradFill>
            <a:gsLst>
              <a:gs pos="90000">
                <a:schemeClr val="bg1">
                  <a:alpha val="54855"/>
                </a:schemeClr>
              </a:gs>
              <a:gs pos="37000">
                <a:schemeClr val="accent4">
                  <a:alpha val="50865"/>
                </a:schemeClr>
              </a:gs>
              <a:gs pos="0">
                <a:schemeClr val="accent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 Placeholder 4">
            <a:extLst>
              <a:ext uri="{FF2B5EF4-FFF2-40B4-BE49-F238E27FC236}">
                <a16:creationId xmlns:a16="http://schemas.microsoft.com/office/drawing/2014/main" id="{4FE6CE73-5321-F605-078D-F093577FC7C5}"/>
              </a:ext>
            </a:extLst>
          </p:cNvPr>
          <p:cNvSpPr txBox="1">
            <a:spLocks/>
          </p:cNvSpPr>
          <p:nvPr/>
        </p:nvSpPr>
        <p:spPr>
          <a:xfrm>
            <a:off x="7175297" y="5705937"/>
            <a:ext cx="4709632" cy="723136"/>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186295"/>
              </a:buClr>
              <a:buFont typeface="Arial" panose="020B0604020202020204" pitchFamily="34" charset="0"/>
              <a:buNone/>
              <a:defRPr lang="en-US" sz="2000" b="1" kern="1200">
                <a:solidFill>
                  <a:srgbClr val="4F81BD"/>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spcBef>
                <a:spcPct val="20000"/>
              </a:spcBef>
              <a:buClr>
                <a:srgbClr val="186295"/>
              </a:buClr>
              <a:buFont typeface="Arial" panose="020B0604020202020204" pitchFamily="34" charset="0"/>
              <a:buNone/>
              <a:defRPr lang="en-US"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l" defTabSz="914400" rtl="0" eaLnBrk="1" latinLnBrk="0" hangingPunct="1">
              <a:spcBef>
                <a:spcPct val="20000"/>
              </a:spcBef>
              <a:buClr>
                <a:srgbClr val="186295"/>
              </a:buClr>
              <a:buFont typeface="Arial" panose="020B0604020202020204" pitchFamily="34" charset="0"/>
              <a:buNone/>
              <a:defRPr lang="en-US" sz="16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l" defTabSz="914400" rtl="0" eaLnBrk="1" latinLnBrk="0" hangingPunct="1">
              <a:spcBef>
                <a:spcPct val="20000"/>
              </a:spcBef>
              <a:buClr>
                <a:srgbClr val="186295"/>
              </a:buClr>
              <a:buFont typeface="Arial" panose="020B0604020202020204" pitchFamily="34" charset="0"/>
              <a:buNone/>
              <a:defRPr lang="en-US" sz="1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l" defTabSz="914400" rtl="0" eaLnBrk="1" latinLnBrk="0" hangingPunct="1">
              <a:spcBef>
                <a:spcPct val="20000"/>
              </a:spcBef>
              <a:buClr>
                <a:srgbClr val="186295"/>
              </a:buClr>
              <a:buFont typeface="Arial" panose="020B0604020202020204" pitchFamily="34" charset="0"/>
              <a:buNone/>
              <a:defRPr lang="en-US" sz="1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20000"/>
              </a:spcBef>
              <a:spcAft>
                <a:spcPts val="0"/>
              </a:spcAft>
              <a:buClr>
                <a:srgbClr val="186295"/>
              </a:buClr>
              <a:buSzTx/>
              <a:buFont typeface="Arial" panose="020B0604020202020204" pitchFamily="34" charset="0"/>
              <a:buNone/>
              <a:tabLst/>
              <a:defRPr/>
            </a:pPr>
            <a:r>
              <a:rPr kumimoji="0" lang="en-US" sz="1800" b="1" i="0" u="none" strike="noStrike" kern="1200" cap="none" spc="0" normalizeH="0" baseline="0" noProof="0">
                <a:ln>
                  <a:noFill/>
                </a:ln>
                <a:solidFill>
                  <a:prstClr val="white"/>
                </a:solidFill>
                <a:effectLst/>
                <a:uLnTx/>
                <a:uFillTx/>
                <a:latin typeface="Helvetica Neue" panose="02000503000000020004" pitchFamily="2" charset="0"/>
              </a:rPr>
              <a:t>A Serious Condition in Need of a Highly Effective Fast-Acting Oral Treatment</a:t>
            </a:r>
          </a:p>
        </p:txBody>
      </p:sp>
      <p:sp>
        <p:nvSpPr>
          <p:cNvPr id="24" name="TextBox 23">
            <a:extLst>
              <a:ext uri="{FF2B5EF4-FFF2-40B4-BE49-F238E27FC236}">
                <a16:creationId xmlns:a16="http://schemas.microsoft.com/office/drawing/2014/main" id="{A1ABF896-106A-6F2C-D856-ED7DA80D8585}"/>
              </a:ext>
            </a:extLst>
          </p:cNvPr>
          <p:cNvSpPr txBox="1"/>
          <p:nvPr/>
        </p:nvSpPr>
        <p:spPr>
          <a:xfrm>
            <a:off x="7790494" y="5227382"/>
            <a:ext cx="35149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elvetica Neue" panose="02000503000000020004" pitchFamily="2" charset="0"/>
                <a:ea typeface="Helvetica Neue" panose="02000503000000020004" pitchFamily="2" charset="0"/>
                <a:cs typeface="Helvetica Neue" panose="02000503000000020004" pitchFamily="2" charset="0"/>
              </a:rPr>
              <a:t>Rapid Relief Matters</a:t>
            </a:r>
          </a:p>
        </p:txBody>
      </p:sp>
      <p:sp>
        <p:nvSpPr>
          <p:cNvPr id="29" name="Title 28">
            <a:extLst>
              <a:ext uri="{FF2B5EF4-FFF2-40B4-BE49-F238E27FC236}">
                <a16:creationId xmlns:a16="http://schemas.microsoft.com/office/drawing/2014/main" id="{2D66476F-CA75-AE74-B5C7-733A6715677F}"/>
              </a:ext>
            </a:extLst>
          </p:cNvPr>
          <p:cNvSpPr>
            <a:spLocks noGrp="1"/>
          </p:cNvSpPr>
          <p:nvPr>
            <p:ph type="title"/>
          </p:nvPr>
        </p:nvSpPr>
        <p:spPr/>
        <p:txBody>
          <a:bodyPr/>
          <a:lstStyle/>
          <a:p>
            <a:r>
              <a:rPr lang="en-US"/>
              <a:t>Postpartum Depression (PPD)</a:t>
            </a:r>
          </a:p>
        </p:txBody>
      </p:sp>
      <p:sp>
        <p:nvSpPr>
          <p:cNvPr id="31" name="Text Placeholder 30">
            <a:extLst>
              <a:ext uri="{FF2B5EF4-FFF2-40B4-BE49-F238E27FC236}">
                <a16:creationId xmlns:a16="http://schemas.microsoft.com/office/drawing/2014/main" id="{3886C523-FA4D-DBC6-81AA-624F6ABD6931}"/>
              </a:ext>
            </a:extLst>
          </p:cNvPr>
          <p:cNvSpPr>
            <a:spLocks noGrp="1"/>
          </p:cNvSpPr>
          <p:nvPr>
            <p:ph type="body" sz="quarter" idx="12"/>
          </p:nvPr>
        </p:nvSpPr>
        <p:spPr/>
        <p:txBody>
          <a:bodyPr/>
          <a:lstStyle/>
          <a:p>
            <a:pPr>
              <a:spcBef>
                <a:spcPts val="0"/>
              </a:spcBef>
            </a:pPr>
            <a:r>
              <a:rPr lang="en-US"/>
              <a:t>A Major Depressive Disorder Within Weeks of </a:t>
            </a:r>
          </a:p>
          <a:p>
            <a:pPr>
              <a:spcBef>
                <a:spcPts val="0"/>
              </a:spcBef>
            </a:pPr>
            <a:r>
              <a:rPr lang="en-US"/>
              <a:t>Childbirth</a:t>
            </a:r>
          </a:p>
        </p:txBody>
      </p:sp>
    </p:spTree>
    <p:extLst>
      <p:ext uri="{BB962C8B-B14F-4D97-AF65-F5344CB8AC3E}">
        <p14:creationId xmlns:p14="http://schemas.microsoft.com/office/powerpoint/2010/main" val="61760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383848-676A-2DBC-79D7-C73410911813}"/>
              </a:ext>
            </a:extLst>
          </p:cNvPr>
          <p:cNvSpPr txBox="1"/>
          <p:nvPr/>
        </p:nvSpPr>
        <p:spPr>
          <a:xfrm>
            <a:off x="1198905" y="5875010"/>
            <a:ext cx="1021920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5B74"/>
                </a:solidFill>
                <a:effectLst/>
                <a:uLnTx/>
                <a:uFillTx/>
                <a:latin typeface="Helvetica Neue" panose="02000503000000020004" pitchFamily="2" charset="0"/>
                <a:ea typeface="Helvetica Neue" panose="02000503000000020004" pitchFamily="2" charset="0"/>
                <a:cs typeface="Helvetica Neue" panose="02000503000000020004" pitchFamily="2" charset="0"/>
              </a:rPr>
              <a:t>Market in Need of a Highly Efficacious, Fast-Acting, and Convenient Antidepressant</a:t>
            </a:r>
          </a:p>
        </p:txBody>
      </p:sp>
      <p:grpSp>
        <p:nvGrpSpPr>
          <p:cNvPr id="6" name="Group 5">
            <a:extLst>
              <a:ext uri="{FF2B5EF4-FFF2-40B4-BE49-F238E27FC236}">
                <a16:creationId xmlns:a16="http://schemas.microsoft.com/office/drawing/2014/main" id="{07BC733D-9470-636E-5280-25471DC215D1}"/>
              </a:ext>
            </a:extLst>
          </p:cNvPr>
          <p:cNvGrpSpPr/>
          <p:nvPr/>
        </p:nvGrpSpPr>
        <p:grpSpPr>
          <a:xfrm>
            <a:off x="483048" y="1456005"/>
            <a:ext cx="7674407" cy="4195929"/>
            <a:chOff x="6308507" y="1456006"/>
            <a:chExt cx="7674407" cy="4168032"/>
          </a:xfrm>
        </p:grpSpPr>
        <p:grpSp>
          <p:nvGrpSpPr>
            <p:cNvPr id="4" name="Group 3">
              <a:extLst>
                <a:ext uri="{FF2B5EF4-FFF2-40B4-BE49-F238E27FC236}">
                  <a16:creationId xmlns:a16="http://schemas.microsoft.com/office/drawing/2014/main" id="{A4FDD929-7C0E-A1A5-890C-7EC3142C6B60}"/>
                </a:ext>
              </a:extLst>
            </p:cNvPr>
            <p:cNvGrpSpPr/>
            <p:nvPr/>
          </p:nvGrpSpPr>
          <p:grpSpPr>
            <a:xfrm>
              <a:off x="6308507" y="1456006"/>
              <a:ext cx="7674407" cy="4168032"/>
              <a:chOff x="6308507" y="1456006"/>
              <a:chExt cx="7674407" cy="4168032"/>
            </a:xfrm>
          </p:grpSpPr>
          <p:sp>
            <p:nvSpPr>
              <p:cNvPr id="22" name="Rectangle 21">
                <a:extLst>
                  <a:ext uri="{FF2B5EF4-FFF2-40B4-BE49-F238E27FC236}">
                    <a16:creationId xmlns:a16="http://schemas.microsoft.com/office/drawing/2014/main" id="{9273C917-016E-363E-12F7-8093C500E6E4}"/>
                  </a:ext>
                </a:extLst>
              </p:cNvPr>
              <p:cNvSpPr/>
              <p:nvPr/>
            </p:nvSpPr>
            <p:spPr>
              <a:xfrm>
                <a:off x="6308507" y="1456006"/>
                <a:ext cx="5549915" cy="5767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1E989AB-CD84-CC00-67ED-ADCEEC1651E5}"/>
                  </a:ext>
                </a:extLst>
              </p:cNvPr>
              <p:cNvSpPr/>
              <p:nvPr/>
            </p:nvSpPr>
            <p:spPr>
              <a:xfrm>
                <a:off x="6308507" y="2026085"/>
                <a:ext cx="5549915" cy="35979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56224CB6-1B94-819E-41AA-4A7D68F0F6DA}"/>
                  </a:ext>
                </a:extLst>
              </p:cNvPr>
              <p:cNvSpPr txBox="1"/>
              <p:nvPr/>
            </p:nvSpPr>
            <p:spPr>
              <a:xfrm>
                <a:off x="6560965" y="1524999"/>
                <a:ext cx="7421949" cy="861774"/>
              </a:xfrm>
              <a:prstGeom prst="rect">
                <a:avLst/>
              </a:prstGeom>
              <a:noFill/>
            </p:spPr>
            <p:txBody>
              <a:bodyPr wrap="square">
                <a:spAutoFit/>
              </a:bodyPr>
              <a:lstStyle/>
              <a:p>
                <a:pPr marL="0" marR="0" lvl="0" indent="0" algn="l" defTabSz="609585" rtl="0" eaLnBrk="1" fontAlgn="auto" latinLnBrk="0" hangingPunct="1">
                  <a:lnSpc>
                    <a:spcPct val="100000"/>
                  </a:lnSpc>
                  <a:spcBef>
                    <a:spcPts val="600"/>
                  </a:spcBef>
                  <a:spcAft>
                    <a:spcPts val="600"/>
                  </a:spcAft>
                  <a:buClrTx/>
                  <a:buSzTx/>
                  <a:buFont typeface="Arial"/>
                  <a:buNone/>
                  <a:tabLst/>
                  <a:defRPr/>
                </a:pPr>
                <a:r>
                  <a:rPr kumimoji="0" lang="en-US" sz="20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SSRIs/SNRIs</a:t>
                </a:r>
              </a:p>
              <a:p>
                <a:pPr marL="0" marR="0" lvl="0" indent="0" algn="l" defTabSz="609585" rtl="0" eaLnBrk="1" fontAlgn="auto" latinLnBrk="0" hangingPunct="1">
                  <a:lnSpc>
                    <a:spcPct val="100000"/>
                  </a:lnSpc>
                  <a:spcBef>
                    <a:spcPts val="600"/>
                  </a:spcBef>
                  <a:spcAft>
                    <a:spcPts val="600"/>
                  </a:spcAft>
                  <a:buClrTx/>
                  <a:buSzTx/>
                  <a:buFont typeface="Arial"/>
                  <a:buNone/>
                  <a:tabLst/>
                  <a:defRPr/>
                </a:pPr>
                <a:r>
                  <a:rPr kumimoji="0" lang="en-US" sz="2000" b="1"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grpSp>
        <p:sp>
          <p:nvSpPr>
            <p:cNvPr id="37" name="TextBox 36">
              <a:extLst>
                <a:ext uri="{FF2B5EF4-FFF2-40B4-BE49-F238E27FC236}">
                  <a16:creationId xmlns:a16="http://schemas.microsoft.com/office/drawing/2014/main" id="{C153F30C-ED31-7A69-C234-5B5700189847}"/>
                </a:ext>
              </a:extLst>
            </p:cNvPr>
            <p:cNvSpPr txBox="1"/>
            <p:nvPr/>
          </p:nvSpPr>
          <p:spPr>
            <a:xfrm>
              <a:off x="6888224" y="2078542"/>
              <a:ext cx="5549916" cy="338554"/>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600"/>
                </a:spcAft>
                <a:buClrTx/>
                <a:buSzTx/>
                <a:buFont typeface="Arial"/>
                <a:buNone/>
                <a:tabLst/>
                <a:defRPr/>
              </a:pPr>
              <a:r>
                <a:rPr kumimoji="0" lang="en-US" sz="1600" b="0"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approved for PPD indication, off label use)</a:t>
              </a:r>
            </a:p>
          </p:txBody>
        </p:sp>
        <p:sp>
          <p:nvSpPr>
            <p:cNvPr id="30" name="TextBox 29">
              <a:extLst>
                <a:ext uri="{FF2B5EF4-FFF2-40B4-BE49-F238E27FC236}">
                  <a16:creationId xmlns:a16="http://schemas.microsoft.com/office/drawing/2014/main" id="{00083472-7B0D-DD41-47AF-E48D43ED7B09}"/>
                </a:ext>
              </a:extLst>
            </p:cNvPr>
            <p:cNvSpPr txBox="1"/>
            <p:nvPr/>
          </p:nvSpPr>
          <p:spPr>
            <a:xfrm>
              <a:off x="6333343" y="2495188"/>
              <a:ext cx="5549916" cy="2284315"/>
            </a:xfrm>
            <a:prstGeom prst="rect">
              <a:avLst/>
            </a:prstGeom>
            <a:noFill/>
          </p:spPr>
          <p:txBody>
            <a:bodyPr wrap="square">
              <a:spAutoFit/>
            </a:bodyPr>
            <a:lstStyle/>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Slow onset of antidepressant action – may take 4-6 weeks</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1</a:t>
              </a: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 </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Treatment duration – acute for 6–8 weeks, followed by 4–9 months of continuation treatment</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2</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Efficacy – low pharmacotherapy response after 6-8 weeks</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2</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Tolerability – side effects such as sexual dysfunction and weight gain</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3</a:t>
              </a: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 side effects upon discontinuation</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4</a:t>
              </a:r>
            </a:p>
          </p:txBody>
        </p:sp>
      </p:grpSp>
      <p:grpSp>
        <p:nvGrpSpPr>
          <p:cNvPr id="7" name="Group 6">
            <a:extLst>
              <a:ext uri="{FF2B5EF4-FFF2-40B4-BE49-F238E27FC236}">
                <a16:creationId xmlns:a16="http://schemas.microsoft.com/office/drawing/2014/main" id="{B22BE1BC-4278-F952-5893-4410DE572661}"/>
              </a:ext>
            </a:extLst>
          </p:cNvPr>
          <p:cNvGrpSpPr/>
          <p:nvPr/>
        </p:nvGrpSpPr>
        <p:grpSpPr>
          <a:xfrm>
            <a:off x="6227073" y="1483903"/>
            <a:ext cx="5691131" cy="4168032"/>
            <a:chOff x="403653" y="1453044"/>
            <a:chExt cx="5691131" cy="4168032"/>
          </a:xfrm>
        </p:grpSpPr>
        <p:sp>
          <p:nvSpPr>
            <p:cNvPr id="9" name="Rectangle 8">
              <a:extLst>
                <a:ext uri="{FF2B5EF4-FFF2-40B4-BE49-F238E27FC236}">
                  <a16:creationId xmlns:a16="http://schemas.microsoft.com/office/drawing/2014/main" id="{404B9B5E-E71F-D0BF-5871-AF2016595EBE}"/>
                </a:ext>
              </a:extLst>
            </p:cNvPr>
            <p:cNvSpPr/>
            <p:nvPr/>
          </p:nvSpPr>
          <p:spPr>
            <a:xfrm>
              <a:off x="403653" y="1453044"/>
              <a:ext cx="5549915" cy="5767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8165F31A-6B98-7EFD-3E64-93C80DB108EA}"/>
                </a:ext>
              </a:extLst>
            </p:cNvPr>
            <p:cNvSpPr/>
            <p:nvPr/>
          </p:nvSpPr>
          <p:spPr>
            <a:xfrm>
              <a:off x="403653" y="2023123"/>
              <a:ext cx="5549915" cy="35979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3D552CF1-CD59-EFC3-C679-F67E682338D0}"/>
                </a:ext>
              </a:extLst>
            </p:cNvPr>
            <p:cNvSpPr txBox="1"/>
            <p:nvPr/>
          </p:nvSpPr>
          <p:spPr>
            <a:xfrm>
              <a:off x="607886" y="1520014"/>
              <a:ext cx="49132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186295"/>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Helvetica Neue" panose="02000503000000020004" pitchFamily="2" charset="0"/>
                  <a:ea typeface="+mn-ea"/>
                  <a:cs typeface="+mn-cs"/>
                </a:rPr>
                <a:t>Injectable Brexanolone</a:t>
              </a:r>
            </a:p>
          </p:txBody>
        </p:sp>
        <p:sp>
          <p:nvSpPr>
            <p:cNvPr id="12" name="TextBox 11">
              <a:extLst>
                <a:ext uri="{FF2B5EF4-FFF2-40B4-BE49-F238E27FC236}">
                  <a16:creationId xmlns:a16="http://schemas.microsoft.com/office/drawing/2014/main" id="{C0BD2220-1056-5FF6-A76B-373F1FFE15A9}"/>
                </a:ext>
              </a:extLst>
            </p:cNvPr>
            <p:cNvSpPr txBox="1"/>
            <p:nvPr/>
          </p:nvSpPr>
          <p:spPr>
            <a:xfrm>
              <a:off x="563887" y="2469294"/>
              <a:ext cx="5322294" cy="2748958"/>
            </a:xfrm>
            <a:prstGeom prst="rect">
              <a:avLst/>
            </a:prstGeom>
            <a:noFill/>
          </p:spPr>
          <p:txBody>
            <a:bodyPr wrap="square">
              <a:spAutoFit/>
            </a:bodyPr>
            <a:lstStyle/>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Logistics of 60-hour </a:t>
              </a:r>
              <a:r>
                <a:rPr lang="en-US" sz="1600">
                  <a:solidFill>
                    <a:prstClr val="black"/>
                  </a:solidFill>
                  <a:latin typeface="Helvetica Neue" panose="02000503000000020004" pitchFamily="2" charset="0"/>
                </a:rPr>
                <a:t>IV</a:t>
              </a: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 infusion</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Inpatient administration</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~40% of AEs are related to IV infusion administration errors</a:t>
              </a:r>
              <a:r>
                <a:rPr kumimoji="0" lang="en-US" sz="1600" b="0" i="0" u="none" strike="noStrike" kern="1200" cap="none" spc="0" normalizeH="0" baseline="30000" noProof="0">
                  <a:ln>
                    <a:noFill/>
                  </a:ln>
                  <a:solidFill>
                    <a:prstClr val="black"/>
                  </a:solidFill>
                  <a:effectLst/>
                  <a:uLnTx/>
                  <a:uFillTx/>
                  <a:latin typeface="Helvetica Neue" panose="02000503000000020004" pitchFamily="2" charset="0"/>
                  <a:ea typeface="+mn-ea"/>
                  <a:cs typeface="+mn-cs"/>
                </a:rPr>
                <a:t>5</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Frequent monitoring for excessive sedation </a:t>
              </a:r>
            </a:p>
            <a:p>
              <a:pPr marL="11113" marR="0" lvl="1" indent="0" algn="l" defTabSz="914400" rtl="0" eaLnBrk="1" fontAlgn="auto" latinLnBrk="0" hangingPunct="1">
                <a:lnSpc>
                  <a:spcPct val="120000"/>
                </a:lnSpc>
                <a:spcBef>
                  <a:spcPts val="600"/>
                </a:spcBef>
                <a:spcAft>
                  <a:spcPts val="600"/>
                </a:spcAft>
                <a:buClr>
                  <a:srgbClr val="186295"/>
                </a:buClr>
                <a:buSzTx/>
                <a:buFontTx/>
                <a:buNone/>
                <a:tabLst/>
                <a:defRPr/>
              </a:pPr>
              <a:r>
                <a:rPr kumimoji="0" lang="en-US" sz="1600" b="0" i="0" u="none" strike="noStrike" kern="1200" cap="none" spc="0" normalizeH="0" baseline="0" noProof="0">
                  <a:ln>
                    <a:noFill/>
                  </a:ln>
                  <a:solidFill>
                    <a:prstClr val="black"/>
                  </a:solidFill>
                  <a:effectLst/>
                  <a:uLnTx/>
                  <a:uFillTx/>
                  <a:latin typeface="Helvetica Neue" panose="02000503000000020004" pitchFamily="2" charset="0"/>
                  <a:ea typeface="+mn-ea"/>
                  <a:cs typeface="+mn-cs"/>
                </a:rPr>
                <a:t>Accessibility Challenges: Overnight stays; providers and facility certification; affordability</a:t>
              </a:r>
            </a:p>
          </p:txBody>
        </p:sp>
        <p:sp>
          <p:nvSpPr>
            <p:cNvPr id="13" name="TextBox 12">
              <a:extLst>
                <a:ext uri="{FF2B5EF4-FFF2-40B4-BE49-F238E27FC236}">
                  <a16:creationId xmlns:a16="http://schemas.microsoft.com/office/drawing/2014/main" id="{82AD7B6E-BD11-EAB2-12F0-ED3A9403281C}"/>
                </a:ext>
              </a:extLst>
            </p:cNvPr>
            <p:cNvSpPr txBox="1"/>
            <p:nvPr/>
          </p:nvSpPr>
          <p:spPr>
            <a:xfrm>
              <a:off x="544868" y="2068171"/>
              <a:ext cx="5549916" cy="338554"/>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600"/>
                </a:spcAft>
                <a:buClrTx/>
                <a:buSzTx/>
                <a:buFont typeface="Arial"/>
                <a:buNone/>
                <a:tabLst/>
                <a:defRPr/>
              </a:pPr>
              <a:r>
                <a:rPr kumimoji="0" lang="en-US" sz="1600" b="0" i="0" u="none" strike="noStrike" kern="1200" cap="none" spc="0" normalizeH="0" baseline="0" noProof="0">
                  <a:ln>
                    <a:noFill/>
                  </a:ln>
                  <a:solidFill>
                    <a:srgbClr val="2683C6"/>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only FDA approved treatment)</a:t>
              </a:r>
            </a:p>
          </p:txBody>
        </p:sp>
      </p:grpSp>
      <p:sp>
        <p:nvSpPr>
          <p:cNvPr id="3" name="Text Placeholder 22">
            <a:extLst>
              <a:ext uri="{FF2B5EF4-FFF2-40B4-BE49-F238E27FC236}">
                <a16:creationId xmlns:a16="http://schemas.microsoft.com/office/drawing/2014/main" id="{9D4FF880-BFB8-749A-3166-DD127CF25445}"/>
              </a:ext>
            </a:extLst>
          </p:cNvPr>
          <p:cNvSpPr txBox="1">
            <a:spLocks/>
          </p:cNvSpPr>
          <p:nvPr/>
        </p:nvSpPr>
        <p:spPr>
          <a:xfrm>
            <a:off x="1296610" y="6509159"/>
            <a:ext cx="7041146" cy="302754"/>
          </a:xfrm>
          <a:prstGeom prst="rect">
            <a:avLst/>
          </a:prstGeom>
        </p:spPr>
        <p:txBody>
          <a:bodyPr numCol="2" anchor="ctr" anchorCtr="0">
            <a:noAutofit/>
          </a:bodyPr>
          <a:lstStyle>
            <a:lvl1pPr marL="9525" indent="0" algn="l" defTabSz="609585" rtl="0" eaLnBrk="1" latinLnBrk="0" hangingPunct="1">
              <a:spcBef>
                <a:spcPts val="0"/>
              </a:spcBef>
              <a:buClr>
                <a:schemeClr val="accent3"/>
              </a:buClr>
              <a:buFontTx/>
              <a:buNone/>
              <a:tabLst/>
              <a:defRPr sz="800" b="0" i="0" kern="120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2pPr>
            <a:lvl3pPr marL="9525" indent="0" algn="l" defTabSz="609585" rtl="0" eaLnBrk="1" latinLnBrk="0" hangingPunct="1">
              <a:spcBef>
                <a:spcPts val="0"/>
              </a:spcBef>
              <a:buClr>
                <a:schemeClr val="accent3"/>
              </a:buClr>
              <a:buFontTx/>
              <a:buNone/>
              <a:tabLst/>
              <a:defRPr sz="1600" kern="1200">
                <a:solidFill>
                  <a:schemeClr val="bg2"/>
                </a:solidFill>
                <a:latin typeface="+mn-lt"/>
                <a:ea typeface="+mn-ea"/>
                <a:cs typeface="+mn-cs"/>
              </a:defRPr>
            </a:lvl3pPr>
            <a:lvl4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4pPr>
            <a:lvl5pPr marL="9525" indent="0" algn="l" defTabSz="609585" rtl="0" eaLnBrk="1" latinLnBrk="0" hangingPunct="1">
              <a:spcBef>
                <a:spcPts val="0"/>
              </a:spcBef>
              <a:buClr>
                <a:schemeClr val="accent3"/>
              </a:buClr>
              <a:buFontTx/>
              <a:buNone/>
              <a:tabLst/>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38125" indent="-228600">
              <a:buClrTx/>
              <a:buFont typeface="+mj-lt"/>
              <a:buAutoNum type="arabicPeriod"/>
            </a:pPr>
            <a:r>
              <a:rPr lang="en-US">
                <a:solidFill>
                  <a:srgbClr val="595959"/>
                </a:solidFill>
              </a:rPr>
              <a:t>Boesen et al., Epidemiol Psychiatr Sci. 2021; 30, e35, 1-10. </a:t>
            </a:r>
          </a:p>
          <a:p>
            <a:pPr marL="238125" indent="-228600">
              <a:buClrTx/>
              <a:buFont typeface="+mj-lt"/>
              <a:buAutoNum type="arabicPeriod"/>
            </a:pPr>
            <a:r>
              <a:rPr lang="en-US">
                <a:solidFill>
                  <a:srgbClr val="595959"/>
                </a:solidFill>
              </a:rPr>
              <a:t>Kennedy et al. </a:t>
            </a:r>
            <a:r>
              <a:rPr lang="pl-PL">
                <a:solidFill>
                  <a:srgbClr val="595959"/>
                </a:solidFill>
              </a:rPr>
              <a:t>J Psychiatry Neurosci. 2002 Jul;27(4):269-80.</a:t>
            </a:r>
            <a:endParaRPr lang="en-US">
              <a:solidFill>
                <a:srgbClr val="595959"/>
              </a:solidFill>
            </a:endParaRPr>
          </a:p>
          <a:p>
            <a:pPr marL="238125" indent="-228600">
              <a:buClrTx/>
              <a:buFont typeface="+mj-lt"/>
              <a:buAutoNum type="arabicPeriod"/>
            </a:pPr>
            <a:r>
              <a:rPr lang="en-US">
                <a:solidFill>
                  <a:srgbClr val="595959"/>
                </a:solidFill>
              </a:rPr>
              <a:t>Ferguson JM. Prim Care Companion J Clin Psychiatry. 2001 Feb; 3(1): 22–27.</a:t>
            </a:r>
          </a:p>
          <a:p>
            <a:pPr marL="238125" indent="-228600">
              <a:buClrTx/>
              <a:buFont typeface="+mj-lt"/>
              <a:buAutoNum type="arabicPeriod"/>
            </a:pPr>
            <a:r>
              <a:rPr lang="en-US">
                <a:solidFill>
                  <a:srgbClr val="595959"/>
                </a:solidFill>
              </a:rPr>
              <a:t>Warner et al. Am Fam Physician. 2006;74(3):449-456</a:t>
            </a:r>
          </a:p>
          <a:p>
            <a:pPr marL="238125" indent="-228600">
              <a:buClrTx/>
              <a:buFont typeface="+mj-lt"/>
              <a:buAutoNum type="arabicPeriod"/>
            </a:pPr>
            <a:r>
              <a:rPr lang="en-US">
                <a:solidFill>
                  <a:srgbClr val="595959"/>
                </a:solidFill>
              </a:rPr>
              <a:t>FDA Adverse Event Reporting System (FAERS) Public Dashboard</a:t>
            </a:r>
          </a:p>
        </p:txBody>
      </p:sp>
      <p:sp>
        <p:nvSpPr>
          <p:cNvPr id="18" name="Title 14">
            <a:extLst>
              <a:ext uri="{FF2B5EF4-FFF2-40B4-BE49-F238E27FC236}">
                <a16:creationId xmlns:a16="http://schemas.microsoft.com/office/drawing/2014/main" id="{0BC0B49F-E806-D3B9-AD96-6FB06C553DCF}"/>
              </a:ext>
            </a:extLst>
          </p:cNvPr>
          <p:cNvSpPr txBox="1">
            <a:spLocks/>
          </p:cNvSpPr>
          <p:nvPr/>
        </p:nvSpPr>
        <p:spPr>
          <a:xfrm>
            <a:off x="369327" y="460104"/>
            <a:ext cx="11418999" cy="420838"/>
          </a:xfrm>
          <a:prstGeom prst="rect">
            <a:avLst/>
          </a:prstGeom>
        </p:spPr>
        <p:txBody>
          <a:bodyPr anchor="t">
            <a:noAutofit/>
          </a:bodyPr>
          <a:lstStyle>
            <a:lvl1pPr algn="l" defTabSz="609585" rtl="0" eaLnBrk="1" latinLnBrk="0" hangingPunct="1">
              <a:spcBef>
                <a:spcPct val="0"/>
              </a:spcBef>
              <a:buNone/>
              <a:defRPr sz="2600" b="1" i="0" kern="1200" spc="0" baseline="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Limitations of Current Pharmacological Treatment Modality for PPD</a:t>
            </a:r>
            <a:endParaRPr kumimoji="0" lang="en-US" sz="2600" b="1" i="0" u="none" strike="noStrike" kern="1200" cap="none" spc="0" normalizeH="0" baseline="0" noProof="0">
              <a:ln>
                <a:noFill/>
              </a:ln>
              <a:solidFill>
                <a:srgbClr val="335B74"/>
              </a:solidFill>
              <a:effectLst/>
              <a:uLnTx/>
              <a:uFillTx/>
              <a:latin typeface="Helvetica Neue" panose="02000503000000020004" pitchFamily="2" charset="0"/>
            </a:endParaRPr>
          </a:p>
        </p:txBody>
      </p:sp>
      <p:sp>
        <p:nvSpPr>
          <p:cNvPr id="20" name="Text Placeholder 21">
            <a:extLst>
              <a:ext uri="{FF2B5EF4-FFF2-40B4-BE49-F238E27FC236}">
                <a16:creationId xmlns:a16="http://schemas.microsoft.com/office/drawing/2014/main" id="{D8A4B957-9E41-426A-7D3E-E948DC51B6AF}"/>
              </a:ext>
            </a:extLst>
          </p:cNvPr>
          <p:cNvSpPr txBox="1">
            <a:spLocks/>
          </p:cNvSpPr>
          <p:nvPr/>
        </p:nvSpPr>
        <p:spPr>
          <a:xfrm>
            <a:off x="365255" y="893353"/>
            <a:ext cx="11423091" cy="343481"/>
          </a:xfrm>
          <a:prstGeom prst="rect">
            <a:avLst/>
          </a:prstGeom>
        </p:spPr>
        <p:txBody>
          <a:bodyPr anchor="t">
            <a:noAutofit/>
          </a:bodyPr>
          <a:lstStyle>
            <a:lvl1pPr marL="0" indent="0" algn="l" defTabSz="609585" rtl="0" eaLnBrk="1" latinLnBrk="0" hangingPunct="1">
              <a:lnSpc>
                <a:spcPct val="100000"/>
              </a:lnSpc>
              <a:spcBef>
                <a:spcPts val="600"/>
              </a:spcBef>
              <a:buClr>
                <a:schemeClr val="accent3"/>
              </a:buClr>
              <a:buFont typeface="Arial"/>
              <a:buNone/>
              <a:tabLst/>
              <a:defRPr sz="2000" b="1" i="0" kern="1200">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vl2pPr marL="609585" indent="-309026" algn="l" defTabSz="609585" rtl="0" eaLnBrk="1" latinLnBrk="0" hangingPunct="1">
              <a:spcBef>
                <a:spcPct val="20000"/>
              </a:spcBef>
              <a:buClr>
                <a:schemeClr val="accent3"/>
              </a:buClr>
              <a:buFont typeface="Arial"/>
              <a:buChar char="–"/>
              <a:defRPr sz="1600" kern="1200">
                <a:solidFill>
                  <a:schemeClr val="bg2"/>
                </a:solidFill>
                <a:latin typeface="+mn-lt"/>
                <a:ea typeface="+mn-ea"/>
                <a:cs typeface="+mn-cs"/>
              </a:defRPr>
            </a:lvl2pPr>
            <a:lvl3pPr marL="914377" indent="-304792" algn="l" defTabSz="609585" rtl="0" eaLnBrk="1" latinLnBrk="0" hangingPunct="1">
              <a:spcBef>
                <a:spcPct val="20000"/>
              </a:spcBef>
              <a:buClr>
                <a:schemeClr val="accent3"/>
              </a:buClr>
              <a:buFont typeface="Arial"/>
              <a:buChar char="•"/>
              <a:defRPr sz="1600" kern="1200">
                <a:solidFill>
                  <a:schemeClr val="bg2"/>
                </a:solidFill>
                <a:latin typeface="+mn-lt"/>
                <a:ea typeface="+mn-ea"/>
                <a:cs typeface="+mn-cs"/>
              </a:defRPr>
            </a:lvl3pPr>
            <a:lvl4pPr marL="1221287" indent="-311143" algn="l" defTabSz="609585" rtl="0" eaLnBrk="1" latinLnBrk="0" hangingPunct="1">
              <a:spcBef>
                <a:spcPct val="20000"/>
              </a:spcBef>
              <a:buClr>
                <a:schemeClr val="accent3"/>
              </a:buClr>
              <a:buFont typeface="Arial"/>
              <a:buChar char="–"/>
              <a:defRPr sz="1400" kern="1200">
                <a:solidFill>
                  <a:schemeClr val="bg2"/>
                </a:solidFill>
                <a:latin typeface="+mn-lt"/>
                <a:ea typeface="+mn-ea"/>
                <a:cs typeface="+mn-cs"/>
              </a:defRPr>
            </a:lvl4pPr>
            <a:lvl5pPr marL="1521846" indent="-300559" algn="l" defTabSz="609585" rtl="0" eaLnBrk="1" latinLnBrk="0" hangingPunct="1">
              <a:spcBef>
                <a:spcPct val="20000"/>
              </a:spcBef>
              <a:buClr>
                <a:schemeClr val="accent3"/>
              </a:buClr>
              <a:buFont typeface="Arial"/>
              <a:buChar char="»"/>
              <a:defRPr sz="1400"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t>PPD – A Substantial Opportunity</a:t>
            </a:r>
          </a:p>
        </p:txBody>
      </p:sp>
    </p:spTree>
    <p:extLst>
      <p:ext uri="{BB962C8B-B14F-4D97-AF65-F5344CB8AC3E}">
        <p14:creationId xmlns:p14="http://schemas.microsoft.com/office/powerpoint/2010/main" val="1547402108"/>
      </p:ext>
    </p:extLst>
  </p:cSld>
  <p:clrMapOvr>
    <a:masterClrMapping/>
  </p:clrMapOvr>
</p:sld>
</file>

<file path=ppt/theme/theme1.xml><?xml version="1.0" encoding="utf-8"?>
<a:theme xmlns:a="http://schemas.openxmlformats.org/drawingml/2006/main" name="Office Theme">
  <a:themeElements>
    <a:clrScheme name="Lipocin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200" dirty="0" err="1" smtClean="0"/>
        </a:defPPr>
      </a:lstStyle>
    </a:txDef>
  </a:objectDefaults>
  <a:extraClrSchemeLst/>
  <a:extLst>
    <a:ext uri="{05A4C25C-085E-4340-85A3-A5531E510DB2}">
      <thm15:themeFamily xmlns:thm15="http://schemas.microsoft.com/office/thememl/2012/main" name="Presentation4" id="{7A24479F-A0E4-954C-993B-FB2A3B7E2326}" vid="{3B2D93A3-9707-7F40-8ADB-80338FF65C43}"/>
    </a:ext>
  </a:extLst>
</a:theme>
</file>

<file path=ppt/theme/theme2.xml><?xml version="1.0" encoding="utf-8"?>
<a:theme xmlns:a="http://schemas.openxmlformats.org/drawingml/2006/main" name="10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cmpd="sng" algn="ctr">
          <a:solidFill>
            <a:schemeClr val="accent4"/>
          </a:solidFill>
          <a:prstDash val="solid"/>
          <a:round/>
          <a:headEnd type="none" w="med" len="med"/>
          <a:tailEnd type="none" w="med" len="med"/>
        </a:ln>
        <a:effectLst>
          <a:glow rad="63500">
            <a:schemeClr val="accent1">
              <a:satMod val="175000"/>
              <a:alpha val="40000"/>
            </a:schemeClr>
          </a:glow>
        </a:effectLst>
        <a:scene3d>
          <a:camera prst="isometricTopUp"/>
          <a:lightRig rig="threePt" dir="t"/>
        </a:scene3d>
      </a:spPr>
      <a:bodyPr rtlCol="0" anchor="ctr"/>
      <a:lstStyle>
        <a:defPPr algn="l">
          <a:defRPr sz="1800" dirty="0">
            <a:solidFill>
              <a:schemeClr val="accent4">
                <a:lumMod val="75000"/>
              </a:schemeClr>
            </a:solidFill>
            <a:latin typeface="+mn-lt"/>
            <a:ea typeface="+mn-ea"/>
            <a:cs typeface="+mn-cs"/>
          </a:defRPr>
        </a:defPPr>
      </a:lstStyle>
      <a:style>
        <a:lnRef idx="0">
          <a:scrgbClr r="0" g="0" b="0"/>
        </a:lnRef>
        <a:fillRef idx="0">
          <a:scrgbClr r="0" g="0" b="0"/>
        </a:fillRef>
        <a:effectRef idx="0">
          <a:scrgbClr r="0" g="0" b="0"/>
        </a:effectRef>
        <a:fontRef idx="minor">
          <a:schemeClr val="accent4"/>
        </a:fontRef>
      </a:style>
    </a:spDef>
  </a:objectDefaults>
  <a:extraClrSchemeLst/>
</a:theme>
</file>

<file path=ppt/theme/theme3.xml><?xml version="1.0" encoding="utf-8"?>
<a:theme xmlns:a="http://schemas.openxmlformats.org/drawingml/2006/main" name="5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cmpd="sng" algn="ctr">
          <a:solidFill>
            <a:schemeClr val="accent4"/>
          </a:solidFill>
          <a:prstDash val="solid"/>
          <a:round/>
          <a:headEnd type="none" w="med" len="med"/>
          <a:tailEnd type="none" w="med" len="med"/>
        </a:ln>
        <a:effectLst>
          <a:glow rad="63500">
            <a:schemeClr val="accent1">
              <a:satMod val="175000"/>
              <a:alpha val="40000"/>
            </a:schemeClr>
          </a:glow>
        </a:effectLst>
        <a:scene3d>
          <a:camera prst="isometricTopUp"/>
          <a:lightRig rig="threePt" dir="t"/>
        </a:scene3d>
      </a:spPr>
      <a:bodyPr rtlCol="0" anchor="ctr"/>
      <a:lstStyle>
        <a:defPPr algn="l">
          <a:defRPr sz="1800" dirty="0">
            <a:solidFill>
              <a:schemeClr val="accent4">
                <a:lumMod val="75000"/>
              </a:schemeClr>
            </a:solidFill>
            <a:latin typeface="+mn-lt"/>
            <a:ea typeface="+mn-ea"/>
            <a:cs typeface="+mn-cs"/>
          </a:defRPr>
        </a:defPPr>
      </a:lstStyle>
      <a:style>
        <a:lnRef idx="0">
          <a:scrgbClr r="0" g="0" b="0"/>
        </a:lnRef>
        <a:fillRef idx="0">
          <a:scrgbClr r="0" g="0" b="0"/>
        </a:fillRef>
        <a:effectRef idx="0">
          <a:scrgbClr r="0" g="0" b="0"/>
        </a:effectRef>
        <a:fontRef idx="minor">
          <a:schemeClr val="accent4"/>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51df5e7-0741-4417-807c-1dbc7fdf47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57412BB7C3B349B8D86A1367E24FD5" ma:contentTypeVersion="15" ma:contentTypeDescription="Create a new document." ma:contentTypeScope="" ma:versionID="f48188e670a53abc5a039aa8df3e992d">
  <xsd:schema xmlns:xsd="http://www.w3.org/2001/XMLSchema" xmlns:xs="http://www.w3.org/2001/XMLSchema" xmlns:p="http://schemas.microsoft.com/office/2006/metadata/properties" xmlns:ns3="751df5e7-0741-4417-807c-1dbc7fdf47e3" xmlns:ns4="109bc77c-d8f3-4bbf-a917-e4761c8bbbf2" targetNamespace="http://schemas.microsoft.com/office/2006/metadata/properties" ma:root="true" ma:fieldsID="2af6779853f57bb7171310c3c9d5b72c" ns3:_="" ns4:_="">
    <xsd:import namespace="751df5e7-0741-4417-807c-1dbc7fdf47e3"/>
    <xsd:import namespace="109bc77c-d8f3-4bbf-a917-e4761c8bbbf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df5e7-0741-4417-807c-1dbc7fdf4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c77c-d8f3-4bbf-a917-e4761c8bbbf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91AB4F-9BF2-4247-AD62-52DFE847D32D}">
  <ds:schemaRefs>
    <ds:schemaRef ds:uri="http://schemas.microsoft.com/sharepoint/v3/contenttype/forms"/>
  </ds:schemaRefs>
</ds:datastoreItem>
</file>

<file path=customXml/itemProps2.xml><?xml version="1.0" encoding="utf-8"?>
<ds:datastoreItem xmlns:ds="http://schemas.openxmlformats.org/officeDocument/2006/customXml" ds:itemID="{8ADFE2C4-976F-40BE-B4A8-017F912A2E0B}">
  <ds:schemaRefs>
    <ds:schemaRef ds:uri="109bc77c-d8f3-4bbf-a917-e4761c8bbbf2"/>
    <ds:schemaRef ds:uri="751df5e7-0741-4417-807c-1dbc7fdf47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6C81C7-25D7-4046-8D68-E2D08E15F139}">
  <ds:schemaRefs>
    <ds:schemaRef ds:uri="109bc77c-d8f3-4bbf-a917-e4761c8bbbf2"/>
    <ds:schemaRef ds:uri="751df5e7-0741-4417-807c-1dbc7fdf47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3081</Words>
  <Application>Microsoft Office PowerPoint</Application>
  <PresentationFormat>Widescreen</PresentationFormat>
  <Paragraphs>438</Paragraphs>
  <Slides>26</Slides>
  <Notes>22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-apple-system</vt:lpstr>
      <vt:lpstr>Arial</vt:lpstr>
      <vt:lpstr>Avenir Book</vt:lpstr>
      <vt:lpstr>Calibri</vt:lpstr>
      <vt:lpstr>Calibri (Body)</vt:lpstr>
      <vt:lpstr>Helvetica Neue</vt:lpstr>
      <vt:lpstr>Montserrat</vt:lpstr>
      <vt:lpstr>Open Sans</vt:lpstr>
      <vt:lpstr>Poppins</vt:lpstr>
      <vt:lpstr>Symbol</vt:lpstr>
      <vt:lpstr>Times New Roman</vt:lpstr>
      <vt:lpstr>Wingdings</vt:lpstr>
      <vt:lpstr>Office Theme</vt:lpstr>
      <vt:lpstr>10_Office Theme</vt:lpstr>
      <vt:lpstr>5_Office Theme</vt:lpstr>
      <vt:lpstr>PowerPoint Presentation</vt:lpstr>
      <vt:lpstr>Forward-Looking Statements</vt:lpstr>
      <vt:lpstr>Investment Highlights</vt:lpstr>
      <vt:lpstr>Curated Clinical Development Focus</vt:lpstr>
      <vt:lpstr>Lipocine Clinical Development Pipeline</vt:lpstr>
      <vt:lpstr>Unlocking Value Through Partnering</vt:lpstr>
      <vt:lpstr>PowerPoint Presentation</vt:lpstr>
      <vt:lpstr>Postpartum Depression (PPD)</vt:lpstr>
      <vt:lpstr>PowerPoint Presentation</vt:lpstr>
      <vt:lpstr>LPCN 1154 </vt:lpstr>
      <vt:lpstr>LPCN 1154: A New Paradigm in Oral Treatment for PPD </vt:lpstr>
      <vt:lpstr>PowerPoint Presentation</vt:lpstr>
      <vt:lpstr>LPCN 1154 </vt:lpstr>
      <vt:lpstr>PowerPoint Presentation</vt:lpstr>
      <vt:lpstr>Hepatic Encephalopathy, a Nervous System Disorder in Cirrhosis</vt:lpstr>
      <vt:lpstr>Liver Cirrhosis Management  –  Opportunity</vt:lpstr>
      <vt:lpstr>LPCN 1148</vt:lpstr>
      <vt:lpstr>LPCN 1148 - Novel Multi-Modal Mechanism of Action for Liver Cirrhosis</vt:lpstr>
      <vt:lpstr>LPCN 1148 - Development Status</vt:lpstr>
      <vt:lpstr>PowerPoint Presentation</vt:lpstr>
      <vt:lpstr>Women with Epilepsy (WWE) of Childbearing Age</vt:lpstr>
      <vt:lpstr>Women with Epilepsy (WWE) of Childbearing Age - Opportunity</vt:lpstr>
      <vt:lpstr>LPCN 2101</vt:lpstr>
      <vt:lpstr>PowerPoint Presentation</vt:lpstr>
      <vt:lpstr>Oral Brexanolone for Depression Disorders </vt:lpstr>
      <vt:lpstr>Investment Highlights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Biotechnology</dc:title>
  <dc:subject/>
  <dc:creator>LifeSci Advisors</dc:creator>
  <cp:keywords/>
  <dc:description>Template adapted to widescreen by Vicki Campbell in September 2021</dc:description>
  <cp:lastModifiedBy>Julia Harris</cp:lastModifiedBy>
  <cp:revision>2</cp:revision>
  <cp:lastPrinted>2023-06-13T15:29:27Z</cp:lastPrinted>
  <dcterms:created xsi:type="dcterms:W3CDTF">2021-03-16T19:42:00Z</dcterms:created>
  <dcterms:modified xsi:type="dcterms:W3CDTF">2023-06-26T20:45:03Z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0x0101008657412BB7C3B349B8D86A1367E24FD5</vt:lpwstr>
  </property>
</Properties>
</file>